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6" r:id="rId1"/>
  </p:sldMasterIdLst>
  <p:notesMasterIdLst>
    <p:notesMasterId r:id="rId16"/>
  </p:notesMasterIdLst>
  <p:sldIdLst>
    <p:sldId id="258" r:id="rId2"/>
    <p:sldId id="259" r:id="rId3"/>
    <p:sldId id="260" r:id="rId4"/>
    <p:sldId id="278" r:id="rId5"/>
    <p:sldId id="276" r:id="rId6"/>
    <p:sldId id="267" r:id="rId7"/>
    <p:sldId id="279" r:id="rId8"/>
    <p:sldId id="277" r:id="rId9"/>
    <p:sldId id="262" r:id="rId10"/>
    <p:sldId id="266" r:id="rId11"/>
    <p:sldId id="273" r:id="rId12"/>
    <p:sldId id="269" r:id="rId13"/>
    <p:sldId id="271" r:id="rId14"/>
    <p:sldId id="272" r:id="rId15"/>
  </p:sldIdLst>
  <p:sldSz cx="9144000" cy="6858000" type="screen4x3"/>
  <p:notesSz cx="679132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0"/>
  <c:chart>
    <c:title>
      <c:layout/>
    </c:title>
    <c:plotArea>
      <c:layout/>
      <c:lineChart>
        <c:grouping val="standard"/>
        <c:ser>
          <c:idx val="0"/>
          <c:order val="0"/>
          <c:tx>
            <c:strRef>
              <c:f>Sheet1!$B$1</c:f>
              <c:strCache>
                <c:ptCount val="1"/>
                <c:pt idx="0">
                  <c:v>Spinning Production (Kgs)</c:v>
                </c:pt>
              </c:strCache>
            </c:strRef>
          </c:tx>
          <c:cat>
            <c:numRef>
              <c:f>Sheet1!$A$2:$A$6</c:f>
              <c:numCache>
                <c:formatCode>General</c:formatCode>
                <c:ptCount val="5"/>
                <c:pt idx="0">
                  <c:v>2015</c:v>
                </c:pt>
                <c:pt idx="1">
                  <c:v>2016</c:v>
                </c:pt>
                <c:pt idx="2">
                  <c:v>2017</c:v>
                </c:pt>
                <c:pt idx="3">
                  <c:v>2018</c:v>
                </c:pt>
                <c:pt idx="4">
                  <c:v>2019</c:v>
                </c:pt>
              </c:numCache>
            </c:numRef>
          </c:cat>
          <c:val>
            <c:numRef>
              <c:f>Sheet1!$B$2:$B$6</c:f>
              <c:numCache>
                <c:formatCode>_(* #,##0_);_(* \(#,##0\);_(* "-"??_);_(@_)</c:formatCode>
                <c:ptCount val="5"/>
                <c:pt idx="0">
                  <c:v>10697390</c:v>
                </c:pt>
                <c:pt idx="1">
                  <c:v>6155831</c:v>
                </c:pt>
                <c:pt idx="2">
                  <c:v>4528886</c:v>
                </c:pt>
                <c:pt idx="3">
                  <c:v>757545</c:v>
                </c:pt>
                <c:pt idx="4">
                  <c:v>3974512</c:v>
                </c:pt>
              </c:numCache>
            </c:numRef>
          </c:val>
        </c:ser>
        <c:marker val="1"/>
        <c:axId val="235030016"/>
        <c:axId val="235031552"/>
      </c:lineChart>
      <c:catAx>
        <c:axId val="235030016"/>
        <c:scaling>
          <c:orientation val="minMax"/>
        </c:scaling>
        <c:axPos val="b"/>
        <c:numFmt formatCode="General" sourceLinked="1"/>
        <c:tickLblPos val="nextTo"/>
        <c:crossAx val="235031552"/>
        <c:crosses val="autoZero"/>
        <c:auto val="1"/>
        <c:lblAlgn val="ctr"/>
        <c:lblOffset val="100"/>
      </c:catAx>
      <c:valAx>
        <c:axId val="235031552"/>
        <c:scaling>
          <c:orientation val="minMax"/>
        </c:scaling>
        <c:axPos val="l"/>
        <c:majorGridlines/>
        <c:numFmt formatCode="_(* #,##0_);_(* \(#,##0\);_(* &quot;-&quot;??_);_(@_)" sourceLinked="1"/>
        <c:tickLblPos val="nextTo"/>
        <c:crossAx val="235030016"/>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3"/>
  <c:chart>
    <c:title>
      <c:layout/>
    </c:title>
    <c:plotArea>
      <c:layout/>
      <c:barChart>
        <c:barDir val="col"/>
        <c:grouping val="clustered"/>
        <c:ser>
          <c:idx val="0"/>
          <c:order val="0"/>
          <c:tx>
            <c:strRef>
              <c:f>Sheet1!$B$1</c:f>
              <c:strCache>
                <c:ptCount val="1"/>
                <c:pt idx="0">
                  <c:v>No. of Employees</c:v>
                </c:pt>
              </c:strCache>
            </c:strRef>
          </c:tx>
          <c:cat>
            <c:numRef>
              <c:f>Sheet1!$A$2:$A$6</c:f>
              <c:numCache>
                <c:formatCode>General</c:formatCode>
                <c:ptCount val="5"/>
                <c:pt idx="0">
                  <c:v>2015</c:v>
                </c:pt>
                <c:pt idx="1">
                  <c:v>2016</c:v>
                </c:pt>
                <c:pt idx="2">
                  <c:v>2017</c:v>
                </c:pt>
                <c:pt idx="3">
                  <c:v>2018</c:v>
                </c:pt>
                <c:pt idx="4">
                  <c:v>2019</c:v>
                </c:pt>
              </c:numCache>
            </c:numRef>
          </c:cat>
          <c:val>
            <c:numRef>
              <c:f>Sheet1!$B$2:$B$6</c:f>
              <c:numCache>
                <c:formatCode>General</c:formatCode>
                <c:ptCount val="5"/>
                <c:pt idx="0">
                  <c:v>1031</c:v>
                </c:pt>
                <c:pt idx="1">
                  <c:v>844</c:v>
                </c:pt>
                <c:pt idx="2">
                  <c:v>26</c:v>
                </c:pt>
                <c:pt idx="3">
                  <c:v>305</c:v>
                </c:pt>
                <c:pt idx="4">
                  <c:v>666</c:v>
                </c:pt>
              </c:numCache>
            </c:numRef>
          </c:val>
        </c:ser>
        <c:axId val="271100160"/>
        <c:axId val="273691008"/>
      </c:barChart>
      <c:catAx>
        <c:axId val="271100160"/>
        <c:scaling>
          <c:orientation val="minMax"/>
        </c:scaling>
        <c:axPos val="b"/>
        <c:numFmt formatCode="General" sourceLinked="1"/>
        <c:tickLblPos val="nextTo"/>
        <c:crossAx val="273691008"/>
        <c:crosses val="autoZero"/>
        <c:auto val="1"/>
        <c:lblAlgn val="ctr"/>
        <c:lblOffset val="100"/>
      </c:catAx>
      <c:valAx>
        <c:axId val="273691008"/>
        <c:scaling>
          <c:orientation val="minMax"/>
        </c:scaling>
        <c:axPos val="l"/>
        <c:majorGridlines/>
        <c:numFmt formatCode="General" sourceLinked="1"/>
        <c:tickLblPos val="nextTo"/>
        <c:crossAx val="271100160"/>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6"/>
  <c:chart>
    <c:title>
      <c:layout/>
    </c:title>
    <c:plotArea>
      <c:layout/>
      <c:lineChart>
        <c:grouping val="standard"/>
        <c:ser>
          <c:idx val="0"/>
          <c:order val="0"/>
          <c:tx>
            <c:strRef>
              <c:f>Sheet1!$B$1</c:f>
              <c:strCache>
                <c:ptCount val="1"/>
                <c:pt idx="0">
                  <c:v>Share Price (Rs.)</c:v>
                </c:pt>
              </c:strCache>
            </c:strRef>
          </c:tx>
          <c:cat>
            <c:strRef>
              <c:f>Sheet1!$A$2:$A$7</c:f>
              <c:strCache>
                <c:ptCount val="6"/>
                <c:pt idx="0">
                  <c:v>2015</c:v>
                </c:pt>
                <c:pt idx="1">
                  <c:v>2016</c:v>
                </c:pt>
                <c:pt idx="2">
                  <c:v>2017</c:v>
                </c:pt>
                <c:pt idx="3">
                  <c:v>2018</c:v>
                </c:pt>
                <c:pt idx="4">
                  <c:v>2019</c:v>
                </c:pt>
                <c:pt idx="5">
                  <c:v>To-date</c:v>
                </c:pt>
              </c:strCache>
            </c:strRef>
          </c:cat>
          <c:val>
            <c:numRef>
              <c:f>Sheet1!$B$2:$B$7</c:f>
              <c:numCache>
                <c:formatCode>_(* #,##0.00_);_(* \(#,##0.00\);_(* "-"??_);_(@_)</c:formatCode>
                <c:ptCount val="6"/>
                <c:pt idx="0">
                  <c:v>7.25</c:v>
                </c:pt>
                <c:pt idx="1">
                  <c:v>5.5</c:v>
                </c:pt>
                <c:pt idx="2">
                  <c:v>3.9499999999999997</c:v>
                </c:pt>
                <c:pt idx="3">
                  <c:v>3.25</c:v>
                </c:pt>
                <c:pt idx="4">
                  <c:v>1.6</c:v>
                </c:pt>
                <c:pt idx="5">
                  <c:v>2.15</c:v>
                </c:pt>
              </c:numCache>
            </c:numRef>
          </c:val>
        </c:ser>
        <c:marker val="1"/>
        <c:axId val="273731584"/>
        <c:axId val="273733120"/>
      </c:lineChart>
      <c:catAx>
        <c:axId val="273731584"/>
        <c:scaling>
          <c:orientation val="minMax"/>
        </c:scaling>
        <c:axPos val="b"/>
        <c:numFmt formatCode="General" sourceLinked="1"/>
        <c:tickLblPos val="nextTo"/>
        <c:crossAx val="273733120"/>
        <c:crosses val="autoZero"/>
        <c:auto val="1"/>
        <c:lblAlgn val="ctr"/>
        <c:lblOffset val="100"/>
      </c:catAx>
      <c:valAx>
        <c:axId val="273733120"/>
        <c:scaling>
          <c:orientation val="minMax"/>
        </c:scaling>
        <c:axPos val="l"/>
        <c:majorGridlines/>
        <c:numFmt formatCode="_(* #,##0.00_);_(* \(#,##0.00\);_(* &quot;-&quot;??_);_(@_)" sourceLinked="1"/>
        <c:tickLblPos val="nextTo"/>
        <c:crossAx val="273731584"/>
        <c:crosses val="autoZero"/>
        <c:crossBetween val="between"/>
      </c:valAx>
    </c:plotArea>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908" cy="49397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6846" y="0"/>
            <a:ext cx="2942908" cy="493971"/>
          </a:xfrm>
          <a:prstGeom prst="rect">
            <a:avLst/>
          </a:prstGeom>
        </p:spPr>
        <p:txBody>
          <a:bodyPr vert="horz" lIns="91440" tIns="45720" rIns="91440" bIns="45720" rtlCol="0"/>
          <a:lstStyle>
            <a:lvl1pPr algn="r">
              <a:defRPr sz="1200"/>
            </a:lvl1pPr>
          </a:lstStyle>
          <a:p>
            <a:fld id="{A471D895-5390-42B3-BC6A-4FCA08CB19F4}" type="datetimeFigureOut">
              <a:rPr lang="en-US" smtClean="0"/>
              <a:pPr/>
              <a:t>12/30/2019</a:t>
            </a:fld>
            <a:endParaRPr lang="en-US" dirty="0"/>
          </a:p>
        </p:txBody>
      </p:sp>
      <p:sp>
        <p:nvSpPr>
          <p:cNvPr id="4" name="Slide Image Placeholder 3"/>
          <p:cNvSpPr>
            <a:spLocks noGrp="1" noRot="1" noChangeAspect="1"/>
          </p:cNvSpPr>
          <p:nvPr>
            <p:ph type="sldImg" idx="2"/>
          </p:nvPr>
        </p:nvSpPr>
        <p:spPr>
          <a:xfrm>
            <a:off x="928688" y="739775"/>
            <a:ext cx="4933950" cy="37020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133" y="4690190"/>
            <a:ext cx="5433060" cy="44423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7007"/>
            <a:ext cx="2942908" cy="49397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6846" y="9377007"/>
            <a:ext cx="2942908" cy="493971"/>
          </a:xfrm>
          <a:prstGeom prst="rect">
            <a:avLst/>
          </a:prstGeom>
        </p:spPr>
        <p:txBody>
          <a:bodyPr vert="horz" lIns="91440" tIns="45720" rIns="91440" bIns="45720" rtlCol="0" anchor="b"/>
          <a:lstStyle>
            <a:lvl1pPr algn="r">
              <a:defRPr sz="1200"/>
            </a:lvl1pPr>
          </a:lstStyle>
          <a:p>
            <a:fld id="{613A9CE6-86A0-4E8D-B87F-80C7E933552D}" type="slidenum">
              <a:rPr lang="en-US" smtClean="0"/>
              <a:pPr/>
              <a:t>‹#›</a:t>
            </a:fld>
            <a:endParaRPr lang="en-US" dirty="0"/>
          </a:p>
        </p:txBody>
      </p:sp>
    </p:spTree>
    <p:extLst>
      <p:ext uri="{BB962C8B-B14F-4D97-AF65-F5344CB8AC3E}">
        <p14:creationId xmlns:p14="http://schemas.microsoft.com/office/powerpoint/2010/main" xmlns="" val="418879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13A9CE6-86A0-4E8D-B87F-80C7E933552D}" type="slidenum">
              <a:rPr lang="en-US" smtClean="0"/>
              <a:pPr/>
              <a:t>10</a:t>
            </a:fld>
            <a:endParaRPr lang="en-US" dirty="0"/>
          </a:p>
        </p:txBody>
      </p:sp>
    </p:spTree>
    <p:extLst>
      <p:ext uri="{BB962C8B-B14F-4D97-AF65-F5344CB8AC3E}">
        <p14:creationId xmlns:p14="http://schemas.microsoft.com/office/powerpoint/2010/main" xmlns="" val="106733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78BB68C1-C865-4A26-9E8C-135FA9B1BB4E}"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randomBa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8BB68C1-C865-4A26-9E8C-135FA9B1BB4E}"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randomBa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8BB68C1-C865-4A26-9E8C-135FA9B1BB4E}"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randomBa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A6D0239-AAA3-4D7B-87F9-8F1F37FBA33A}" type="datetimeFigureOut">
              <a:rPr lang="en-US" smtClean="0"/>
              <a:pPr/>
              <a:t>12/30/2019</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78BB68C1-C865-4A26-9E8C-135FA9B1BB4E}" type="slidenum">
              <a:rPr lang="en-US" smtClean="0"/>
              <a:pPr/>
              <a:t>‹#›</a:t>
            </a:fld>
            <a:endParaRPr lang="en-US" dirty="0"/>
          </a:p>
        </p:txBody>
      </p:sp>
    </p:spTree>
  </p:cSld>
  <p:clrMapOvr>
    <a:masterClrMapping/>
  </p:clrMapOvr>
  <p:transition>
    <p:randomBa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A6D0239-AAA3-4D7B-87F9-8F1F37FBA33A}" type="datetimeFigureOut">
              <a:rPr lang="en-US" smtClean="0"/>
              <a:pPr/>
              <a:t>12/30/2019</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8BB68C1-C865-4A26-9E8C-135FA9B1BB4E}"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Lst>
  <p:transition>
    <p:randomBar/>
  </p:transition>
  <p:timing>
    <p:tnLst>
      <p:par>
        <p:cTn id="1" dur="indefinite" restart="never" nodeType="tmRoot"/>
      </p:par>
    </p:tn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Worksheet4.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533400"/>
            <a:ext cx="5943600" cy="1323439"/>
          </a:xfrm>
          <a:prstGeom prst="rect">
            <a:avLst/>
          </a:prstGeom>
        </p:spPr>
        <p:txBody>
          <a:bodyPr wrap="square">
            <a:spAutoFit/>
          </a:bodyPr>
          <a:lstStyle/>
          <a:p>
            <a:pPr algn="ctr"/>
            <a:r>
              <a:rPr lang="en-US" sz="4000" b="1" u="sng" dirty="0" smtClean="0">
                <a:latin typeface="Cambria" pitchFamily="18" charset="0"/>
                <a:cs typeface="Calibri" pitchFamily="34" charset="0"/>
              </a:rPr>
              <a:t>CHAKWAL SPINNING MILLS LIMITED</a:t>
            </a:r>
            <a:endParaRPr lang="en-US" sz="4000" u="sng" dirty="0">
              <a:latin typeface="Cambria" pitchFamily="18" charset="0"/>
              <a:cs typeface="Calibri" pitchFamily="34" charset="0"/>
            </a:endParaRPr>
          </a:p>
        </p:txBody>
      </p:sp>
      <p:sp>
        <p:nvSpPr>
          <p:cNvPr id="6" name="Subtitle 2"/>
          <p:cNvSpPr>
            <a:spLocks noGrp="1"/>
          </p:cNvSpPr>
          <p:nvPr/>
        </p:nvSpPr>
        <p:spPr>
          <a:xfrm>
            <a:off x="936009" y="2133600"/>
            <a:ext cx="7217391" cy="2590800"/>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lIns="45720" rIns="4572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4000" b="1" dirty="0" smtClean="0">
              <a:solidFill>
                <a:schemeClr val="bg1"/>
              </a:solidFill>
              <a:latin typeface="Cambria" pitchFamily="18" charset="0"/>
            </a:endParaRPr>
          </a:p>
          <a:p>
            <a:pPr algn="ctr"/>
            <a:r>
              <a:rPr lang="en-US" sz="4000" b="1" dirty="0" smtClean="0">
                <a:solidFill>
                  <a:schemeClr val="bg1"/>
                </a:solidFill>
                <a:latin typeface="Cambria" pitchFamily="18" charset="0"/>
              </a:rPr>
              <a:t>Corporate Briefing Session</a:t>
            </a:r>
          </a:p>
          <a:p>
            <a:pPr algn="ctr"/>
            <a:r>
              <a:rPr lang="en-US" sz="2800" b="1" dirty="0" smtClean="0">
                <a:solidFill>
                  <a:schemeClr val="bg1"/>
                </a:solidFill>
                <a:latin typeface="Cambria" pitchFamily="18" charset="0"/>
              </a:rPr>
              <a:t>For </a:t>
            </a:r>
            <a:r>
              <a:rPr lang="en-US" sz="2800" b="1" dirty="0">
                <a:solidFill>
                  <a:schemeClr val="bg1"/>
                </a:solidFill>
                <a:latin typeface="Cambria" pitchFamily="18" charset="0"/>
              </a:rPr>
              <a:t>the </a:t>
            </a:r>
            <a:r>
              <a:rPr lang="en-US" sz="2800" b="1" dirty="0" smtClean="0">
                <a:solidFill>
                  <a:schemeClr val="bg1"/>
                </a:solidFill>
                <a:latin typeface="Cambria" pitchFamily="18" charset="0"/>
              </a:rPr>
              <a:t>Year Ended</a:t>
            </a:r>
          </a:p>
          <a:p>
            <a:pPr algn="ctr"/>
            <a:r>
              <a:rPr lang="en-US" sz="2800" b="1" dirty="0" smtClean="0">
                <a:solidFill>
                  <a:schemeClr val="bg1"/>
                </a:solidFill>
                <a:latin typeface="Cambria" pitchFamily="18" charset="0"/>
              </a:rPr>
              <a:t>June 30, 2019</a:t>
            </a:r>
            <a:endParaRPr lang="en-US" sz="2800" dirty="0">
              <a:solidFill>
                <a:schemeClr val="bg1"/>
              </a:solidFill>
              <a:latin typeface="Cambria" pitchFamily="18" charset="0"/>
            </a:endParaRPr>
          </a:p>
          <a:p>
            <a:pPr algn="ctr"/>
            <a:endParaRPr lang="en-US" sz="2800" dirty="0">
              <a:latin typeface="Cambria" pitchFamily="18" charset="0"/>
            </a:endParaRPr>
          </a:p>
        </p:txBody>
      </p:sp>
    </p:spTree>
  </p:cSld>
  <p:clrMapOvr>
    <a:masterClrMapping/>
  </p:clrMapOvr>
  <p:transition spd="slow">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905000" y="155282"/>
            <a:ext cx="5334000" cy="7620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baseline="0" dirty="0" smtClean="0">
                <a:solidFill>
                  <a:schemeClr val="bg1"/>
                </a:solidFill>
                <a:latin typeface="Cambria" pitchFamily="18" charset="0"/>
                <a:cs typeface="Arial" pitchFamily="34" charset="0"/>
              </a:rPr>
              <a:t>Financial Performance</a:t>
            </a:r>
            <a:r>
              <a:rPr lang="en-US" sz="2400" b="1" dirty="0" smtClean="0">
                <a:solidFill>
                  <a:schemeClr val="bg1"/>
                </a:solidFill>
                <a:latin typeface="Cambria" pitchFamily="18" charset="0"/>
                <a:cs typeface="Arial" pitchFamily="34" charset="0"/>
              </a:rPr>
              <a:t> of Five Years</a:t>
            </a:r>
            <a:endParaRPr lang="en-US" sz="1800" b="1" dirty="0">
              <a:solidFill>
                <a:schemeClr val="bg1"/>
              </a:solidFill>
              <a:latin typeface="Cambria" pitchFamily="18" charset="0"/>
              <a:cs typeface="Arial" pitchFamily="34" charset="0"/>
            </a:endParaRPr>
          </a:p>
        </p:txBody>
      </p:sp>
      <p:graphicFrame>
        <p:nvGraphicFramePr>
          <p:cNvPr id="6" name="Object 5"/>
          <p:cNvGraphicFramePr>
            <a:graphicFrameLocks noChangeAspect="1"/>
          </p:cNvGraphicFramePr>
          <p:nvPr/>
        </p:nvGraphicFramePr>
        <p:xfrm>
          <a:off x="457200" y="993775"/>
          <a:ext cx="8308975" cy="5122863"/>
        </p:xfrm>
        <a:graphic>
          <a:graphicData uri="http://schemas.openxmlformats.org/presentationml/2006/ole">
            <p:oleObj spid="_x0000_s2051" name="Worksheet" r:id="rId4" imgW="7477157" imgH="4543522" progId="Excel.Sheet.12">
              <p:embed/>
            </p:oleObj>
          </a:graphicData>
        </a:graphic>
      </p:graphicFrame>
    </p:spTree>
  </p:cSld>
  <p:clrMapOvr>
    <a:masterClrMapping/>
  </p:clrMapOvr>
  <p:transition spd="slow">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990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a:t>
            </a:r>
          </a:p>
        </p:txBody>
      </p:sp>
      <p:sp>
        <p:nvSpPr>
          <p:cNvPr id="9" name="Rectangle 8"/>
          <p:cNvSpPr/>
          <p:nvPr/>
        </p:nvSpPr>
        <p:spPr>
          <a:xfrm>
            <a:off x="609600" y="1143000"/>
            <a:ext cx="7543800" cy="51054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solidFill>
                  <a:schemeClr val="bg1">
                    <a:lumMod val="75000"/>
                    <a:lumOff val="25000"/>
                  </a:schemeClr>
                </a:solidFill>
                <a:latin typeface="Cambria" pitchFamily="18" charset="0"/>
              </a:rPr>
              <a:t>Management is confident that financial results will improve if:</a:t>
            </a:r>
          </a:p>
          <a:p>
            <a:pPr algn="just"/>
            <a:endParaRPr lang="en-US" sz="2400" b="1" dirty="0" smtClean="0">
              <a:solidFill>
                <a:schemeClr val="bg1">
                  <a:lumMod val="75000"/>
                  <a:lumOff val="25000"/>
                </a:schemeClr>
              </a:solidFill>
              <a:latin typeface="Cambria" pitchFamily="18" charset="0"/>
            </a:endParaRPr>
          </a:p>
          <a:p>
            <a:pPr algn="just">
              <a:buFont typeface="Arial" pitchFamily="34" charset="0"/>
              <a:buChar char="•"/>
            </a:pPr>
            <a:r>
              <a:rPr lang="en-US" sz="2400" b="1" dirty="0" smtClean="0">
                <a:solidFill>
                  <a:schemeClr val="bg1">
                    <a:lumMod val="75000"/>
                    <a:lumOff val="25000"/>
                  </a:schemeClr>
                </a:solidFill>
                <a:latin typeface="Cambria" pitchFamily="18" charset="0"/>
              </a:rPr>
              <a:t> the Govt. fulfills its promise to provide energy at subsidized rates for textile industry</a:t>
            </a:r>
          </a:p>
          <a:p>
            <a:pPr algn="just">
              <a:buFont typeface="Arial" pitchFamily="34" charset="0"/>
              <a:buChar char="•"/>
            </a:pPr>
            <a:r>
              <a:rPr lang="en-US" sz="2400" b="1" dirty="0" smtClean="0">
                <a:solidFill>
                  <a:schemeClr val="bg1">
                    <a:lumMod val="75000"/>
                    <a:lumOff val="25000"/>
                  </a:schemeClr>
                </a:solidFill>
                <a:latin typeface="Cambria" pitchFamily="18" charset="0"/>
              </a:rPr>
              <a:t> ambiguous status of un-registered person is cleared out </a:t>
            </a:r>
          </a:p>
          <a:p>
            <a:pPr algn="just">
              <a:buFont typeface="Arial" pitchFamily="34" charset="0"/>
              <a:buChar char="•"/>
            </a:pPr>
            <a:r>
              <a:rPr lang="en-US" sz="2400" b="1" dirty="0" smtClean="0">
                <a:solidFill>
                  <a:schemeClr val="bg1">
                    <a:lumMod val="75000"/>
                    <a:lumOff val="25000"/>
                  </a:schemeClr>
                </a:solidFill>
                <a:latin typeface="Cambria" pitchFamily="18" charset="0"/>
              </a:rPr>
              <a:t> imported raw material is available at reasonable rates</a:t>
            </a:r>
          </a:p>
          <a:p>
            <a:pPr algn="just">
              <a:buFont typeface="Arial" pitchFamily="34" charset="0"/>
              <a:buChar char="•"/>
            </a:pPr>
            <a:r>
              <a:rPr lang="en-US" sz="2400" b="1" dirty="0" smtClean="0">
                <a:solidFill>
                  <a:schemeClr val="bg1">
                    <a:lumMod val="75000"/>
                    <a:lumOff val="25000"/>
                  </a:schemeClr>
                </a:solidFill>
                <a:latin typeface="Cambria" pitchFamily="18" charset="0"/>
              </a:rPr>
              <a:t> SECP allows directors to negotiate their equity strength</a:t>
            </a:r>
          </a:p>
        </p:txBody>
      </p:sp>
    </p:spTree>
  </p:cSld>
  <p:clrMapOvr>
    <a:masterClrMapping/>
  </p:clrMapOvr>
  <p:transition spd="slow">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905000" y="0"/>
            <a:ext cx="4288631" cy="1143000"/>
          </a:xfrm>
          <a:prstGeom prst="horizontalScroll">
            <a:avLst/>
          </a:prstGeom>
        </p:spPr>
        <p:style>
          <a:lnRef idx="1">
            <a:schemeClr val="accent4"/>
          </a:lnRef>
          <a:fillRef idx="3">
            <a:schemeClr val="accent4"/>
          </a:fillRef>
          <a:effectRef idx="2">
            <a:schemeClr val="accent4"/>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3200" b="1" dirty="0">
                <a:latin typeface="Cambria" pitchFamily="18" charset="0"/>
              </a:rPr>
              <a:t>Future Challenges</a:t>
            </a:r>
          </a:p>
        </p:txBody>
      </p:sp>
      <p:sp>
        <p:nvSpPr>
          <p:cNvPr id="3" name="Folded Corner 2"/>
          <p:cNvSpPr/>
          <p:nvPr/>
        </p:nvSpPr>
        <p:spPr>
          <a:xfrm>
            <a:off x="0" y="1524000"/>
            <a:ext cx="7696200" cy="9144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400" b="1" dirty="0" smtClean="0">
              <a:latin typeface="Cambria" pitchFamily="18" charset="0"/>
            </a:endParaRPr>
          </a:p>
          <a:p>
            <a:r>
              <a:rPr lang="en-US" sz="2400" b="1" dirty="0" smtClean="0">
                <a:latin typeface="Cambria" pitchFamily="18" charset="0"/>
              </a:rPr>
              <a:t>Implementation of GST on Textile Industry along with CNIC requirement for un-registered person</a:t>
            </a:r>
            <a:endParaRPr lang="en-US" sz="2400" b="1" dirty="0">
              <a:latin typeface="Cambria" pitchFamily="18" charset="0"/>
            </a:endParaRPr>
          </a:p>
        </p:txBody>
      </p:sp>
      <p:sp>
        <p:nvSpPr>
          <p:cNvPr id="8" name="Folded Corner 7"/>
          <p:cNvSpPr/>
          <p:nvPr/>
        </p:nvSpPr>
        <p:spPr>
          <a:xfrm>
            <a:off x="0" y="2743200"/>
            <a:ext cx="73152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b="1" dirty="0">
              <a:latin typeface="Cambria" pitchFamily="18" charset="0"/>
            </a:endParaRPr>
          </a:p>
          <a:p>
            <a:r>
              <a:rPr lang="en-US" sz="2800" b="1" dirty="0" smtClean="0">
                <a:latin typeface="Cambria" pitchFamily="18" charset="0"/>
              </a:rPr>
              <a:t>Inconsistency in Electricity and Gas Rates</a:t>
            </a:r>
            <a:endParaRPr lang="en-US" sz="2800" b="1" dirty="0">
              <a:latin typeface="Cambria" pitchFamily="18" charset="0"/>
            </a:endParaRPr>
          </a:p>
        </p:txBody>
      </p:sp>
      <p:sp>
        <p:nvSpPr>
          <p:cNvPr id="10" name="Folded Corner 9"/>
          <p:cNvSpPr/>
          <p:nvPr/>
        </p:nvSpPr>
        <p:spPr>
          <a:xfrm>
            <a:off x="0" y="3810000"/>
            <a:ext cx="6934200" cy="9144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2800" b="1" dirty="0" smtClean="0">
              <a:latin typeface="Cambria" pitchFamily="18" charset="0"/>
            </a:endParaRPr>
          </a:p>
          <a:p>
            <a:r>
              <a:rPr lang="en-US" sz="2800" b="1" dirty="0" smtClean="0">
                <a:latin typeface="Cambria" pitchFamily="18" charset="0"/>
              </a:rPr>
              <a:t>Increase in KIBOR Rate,</a:t>
            </a:r>
          </a:p>
          <a:p>
            <a:r>
              <a:rPr lang="en-US" sz="2800" b="1" dirty="0" smtClean="0">
                <a:latin typeface="Cambria" pitchFamily="18" charset="0"/>
              </a:rPr>
              <a:t>having direct impact on finance cost</a:t>
            </a:r>
            <a:endParaRPr lang="en-US" sz="2800" b="1" dirty="0">
              <a:latin typeface="Cambria" pitchFamily="18" charset="0"/>
            </a:endParaRPr>
          </a:p>
        </p:txBody>
      </p:sp>
      <p:sp>
        <p:nvSpPr>
          <p:cNvPr id="7" name="Folded Corner 6"/>
          <p:cNvSpPr/>
          <p:nvPr/>
        </p:nvSpPr>
        <p:spPr>
          <a:xfrm>
            <a:off x="0" y="5029200"/>
            <a:ext cx="6477000" cy="762000"/>
          </a:xfrm>
          <a:prstGeom prst="foldedCorner">
            <a:avLst>
              <a:gd name="adj" fmla="val 50000"/>
            </a:avLst>
          </a:prstGeom>
        </p:spPr>
        <p:style>
          <a:lnRef idx="0">
            <a:schemeClr val="accent5"/>
          </a:lnRef>
          <a:fillRef idx="3">
            <a:schemeClr val="accent5"/>
          </a:fillRef>
          <a:effectRef idx="3">
            <a:schemeClr val="accent5"/>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2800" b="1" dirty="0" smtClean="0">
                <a:latin typeface="Cambria" pitchFamily="18" charset="0"/>
              </a:rPr>
              <a:t>Rescheduling / Repayment of  Loans</a:t>
            </a:r>
            <a:r>
              <a:rPr lang="en-US" sz="4800" b="1" dirty="0" smtClean="0">
                <a:latin typeface="Cambria" pitchFamily="18" charset="0"/>
              </a:rPr>
              <a:t> </a:t>
            </a:r>
            <a:endParaRPr lang="en-US" sz="4800" b="1" dirty="0">
              <a:latin typeface="Cambria" pitchFamily="18" charset="0"/>
            </a:endParaRPr>
          </a:p>
        </p:txBody>
      </p: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2790" y="1219200"/>
            <a:ext cx="5963410" cy="3200400"/>
          </a:xfrm>
        </p:spPr>
        <p:txBody>
          <a:bodyPr>
            <a:normAutofit/>
          </a:bodyPr>
          <a:lstStyle/>
          <a:p>
            <a:pPr algn="ctr"/>
            <a:r>
              <a:rPr lang="en-US" sz="5400" dirty="0" smtClean="0">
                <a:latin typeface="Cambria" pitchFamily="18" charset="0"/>
              </a:rPr>
              <a:t>Question &amp; Answer</a:t>
            </a:r>
            <a:br>
              <a:rPr lang="en-US" sz="5400" dirty="0" smtClean="0">
                <a:latin typeface="Cambria" pitchFamily="18" charset="0"/>
              </a:rPr>
            </a:br>
            <a:r>
              <a:rPr lang="en-US" sz="5400" dirty="0" smtClean="0">
                <a:latin typeface="Cambria" pitchFamily="18" charset="0"/>
              </a:rPr>
              <a:t> </a:t>
            </a:r>
            <a:r>
              <a:rPr lang="en-US" sz="6600" dirty="0" smtClean="0">
                <a:latin typeface="Cambria" pitchFamily="18" charset="0"/>
              </a:rPr>
              <a:t>Session</a:t>
            </a:r>
            <a:endParaRPr lang="en-US" sz="5400" dirty="0">
              <a:latin typeface="Cambria" pitchFamily="18" charset="0"/>
            </a:endParaRPr>
          </a:p>
        </p:txBody>
      </p:sp>
    </p:spTree>
    <p:extLst>
      <p:ext uri="{BB962C8B-B14F-4D97-AF65-F5344CB8AC3E}">
        <p14:creationId xmlns:p14="http://schemas.microsoft.com/office/powerpoint/2010/main" xmlns="" val="1224293408"/>
      </p:ext>
    </p:extLst>
  </p:cSld>
  <p:clrMapOvr>
    <a:masterClrMapping/>
  </p:clrMapOvr>
  <p:transition spd="slow">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1905000"/>
            <a:ext cx="5963410" cy="2034182"/>
          </a:xfrm>
          <a:prstGeom prst="rect">
            <a:avLst/>
          </a:prstGeom>
        </p:spPr>
        <p:txBody>
          <a:bodyPr vert="horz" lIns="91440" tIns="45720" rIns="91440" bIns="45720" rtlCol="0" anchor="t">
            <a:no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0000" dirty="0" smtClean="0">
                <a:effectLst>
                  <a:outerShdw blurRad="50800" dist="50800" dir="5400000" algn="ctr" rotWithShape="0">
                    <a:schemeClr val="accent2"/>
                  </a:outerShdw>
                </a:effectLst>
                <a:latin typeface="Cambria" pitchFamily="18" charset="0"/>
              </a:rPr>
              <a:t>Thank You</a:t>
            </a:r>
            <a:endParaRPr lang="en-US" sz="10000" dirty="0">
              <a:effectLst>
                <a:outerShdw blurRad="50800" dist="50800" dir="5400000" algn="ctr" rotWithShape="0">
                  <a:schemeClr val="accent2"/>
                </a:outerShdw>
              </a:effectLst>
              <a:latin typeface="Cambria" pitchFamily="18" charset="0"/>
            </a:endParaRPr>
          </a:p>
        </p:txBody>
      </p:sp>
    </p:spTree>
    <p:extLst>
      <p:ext uri="{BB962C8B-B14F-4D97-AF65-F5344CB8AC3E}">
        <p14:creationId xmlns:p14="http://schemas.microsoft.com/office/powerpoint/2010/main" xmlns="" val="3450973605"/>
      </p:ext>
    </p:extLst>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685800"/>
            <a:ext cx="6629400" cy="438150"/>
          </a:xfrm>
          <a:prstGeom prst="rect">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800" b="1" dirty="0">
                <a:solidFill>
                  <a:schemeClr val="bg1">
                    <a:lumMod val="75000"/>
                    <a:lumOff val="25000"/>
                  </a:schemeClr>
                </a:solidFill>
                <a:latin typeface="Cambria" pitchFamily="18" charset="0"/>
                <a:cs typeface="Calibri" pitchFamily="34" charset="0"/>
              </a:rPr>
              <a:t>Presentation</a:t>
            </a:r>
            <a:r>
              <a:rPr lang="en-US" sz="2800" b="1" baseline="0" dirty="0">
                <a:solidFill>
                  <a:schemeClr val="bg1">
                    <a:lumMod val="75000"/>
                    <a:lumOff val="25000"/>
                  </a:schemeClr>
                </a:solidFill>
                <a:latin typeface="Cambria" pitchFamily="18" charset="0"/>
                <a:cs typeface="Calibri" pitchFamily="34" charset="0"/>
              </a:rPr>
              <a:t> Outlines</a:t>
            </a:r>
            <a:endParaRPr lang="en-US" sz="2800" b="1" dirty="0">
              <a:solidFill>
                <a:schemeClr val="bg1">
                  <a:lumMod val="75000"/>
                  <a:lumOff val="25000"/>
                </a:schemeClr>
              </a:solidFill>
              <a:latin typeface="Cambria" pitchFamily="18" charset="0"/>
              <a:cs typeface="Calibri" pitchFamily="34" charset="0"/>
            </a:endParaRPr>
          </a:p>
        </p:txBody>
      </p:sp>
      <p:grpSp>
        <p:nvGrpSpPr>
          <p:cNvPr id="42" name="Group 41"/>
          <p:cNvGrpSpPr/>
          <p:nvPr/>
        </p:nvGrpSpPr>
        <p:grpSpPr>
          <a:xfrm>
            <a:off x="1600200" y="1676400"/>
            <a:ext cx="6553200" cy="539242"/>
            <a:chOff x="0" y="0"/>
            <a:chExt cx="4905034" cy="487112"/>
          </a:xfrm>
          <a:solidFill>
            <a:schemeClr val="accent1">
              <a:lumMod val="50000"/>
            </a:schemeClr>
          </a:solidFill>
        </p:grpSpPr>
        <p:sp>
          <p:nvSpPr>
            <p:cNvPr id="43" name="Rectangle 42"/>
            <p:cNvSpPr/>
            <p:nvPr/>
          </p:nvSpPr>
          <p:spPr>
            <a:xfrm>
              <a:off x="485434" y="1337"/>
              <a:ext cx="4419600" cy="485775"/>
            </a:xfrm>
            <a:prstGeom prst="rect">
              <a:avLst/>
            </a:prstGeom>
            <a:solidFill>
              <a:schemeClr val="accent1">
                <a:lumMod val="50000"/>
              </a:schemeClr>
            </a:solid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Company Information</a:t>
              </a:r>
              <a:endParaRPr lang="en-US" sz="2400" b="1" dirty="0">
                <a:latin typeface="Cambria" pitchFamily="18" charset="0"/>
                <a:cs typeface="Calibri" pitchFamily="34" charset="0"/>
              </a:endParaRPr>
            </a:p>
          </p:txBody>
        </p:sp>
        <p:sp>
          <p:nvSpPr>
            <p:cNvPr id="44" name="Right Triangle 43"/>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1" name="Group 50"/>
          <p:cNvGrpSpPr/>
          <p:nvPr/>
        </p:nvGrpSpPr>
        <p:grpSpPr>
          <a:xfrm>
            <a:off x="2133600" y="2590800"/>
            <a:ext cx="6019800" cy="539242"/>
            <a:chOff x="0" y="0"/>
            <a:chExt cx="4905034" cy="487112"/>
          </a:xfrm>
          <a:solidFill>
            <a:schemeClr val="accent2">
              <a:lumMod val="60000"/>
              <a:lumOff val="40000"/>
            </a:schemeClr>
          </a:solidFill>
        </p:grpSpPr>
        <p:sp>
          <p:nvSpPr>
            <p:cNvPr id="52" name="Rectangle 5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cs typeface="Calibri" pitchFamily="34" charset="0"/>
                </a:rPr>
                <a:t>Major Customers</a:t>
              </a:r>
              <a:endParaRPr lang="en-US" sz="2400" b="1" dirty="0">
                <a:latin typeface="Cambria" pitchFamily="18" charset="0"/>
                <a:cs typeface="Calibri" pitchFamily="34" charset="0"/>
              </a:endParaRPr>
            </a:p>
          </p:txBody>
        </p:sp>
        <p:sp>
          <p:nvSpPr>
            <p:cNvPr id="53" name="Right Triangle 5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4" name="Group 53"/>
          <p:cNvGrpSpPr/>
          <p:nvPr/>
        </p:nvGrpSpPr>
        <p:grpSpPr>
          <a:xfrm>
            <a:off x="2667000" y="3581400"/>
            <a:ext cx="5486400" cy="539242"/>
            <a:chOff x="0" y="0"/>
            <a:chExt cx="4905034" cy="487112"/>
          </a:xfrm>
          <a:solidFill>
            <a:schemeClr val="accent3">
              <a:lumMod val="60000"/>
              <a:lumOff val="40000"/>
            </a:schemeClr>
          </a:solidFill>
        </p:grpSpPr>
        <p:sp>
          <p:nvSpPr>
            <p:cNvPr id="55" name="Rectangle 54"/>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75000"/>
                      <a:lumOff val="25000"/>
                    </a:schemeClr>
                  </a:solidFill>
                  <a:latin typeface="Cambria" pitchFamily="18" charset="0"/>
                  <a:cs typeface="Calibri" pitchFamily="34" charset="0"/>
                </a:rPr>
                <a:t>Operating Performance</a:t>
              </a:r>
              <a:endParaRPr lang="en-US" sz="2400" b="1" dirty="0">
                <a:solidFill>
                  <a:schemeClr val="bg1">
                    <a:lumMod val="75000"/>
                    <a:lumOff val="25000"/>
                  </a:schemeClr>
                </a:solidFill>
                <a:latin typeface="Cambria" pitchFamily="18" charset="0"/>
                <a:cs typeface="Calibri" pitchFamily="34" charset="0"/>
              </a:endParaRPr>
            </a:p>
          </p:txBody>
        </p:sp>
        <p:sp>
          <p:nvSpPr>
            <p:cNvPr id="56" name="Right Triangle 55"/>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58" name="Group 57"/>
          <p:cNvGrpSpPr/>
          <p:nvPr/>
        </p:nvGrpSpPr>
        <p:grpSpPr>
          <a:xfrm>
            <a:off x="3124200" y="4572000"/>
            <a:ext cx="5029200" cy="539242"/>
            <a:chOff x="0" y="0"/>
            <a:chExt cx="4905034" cy="487112"/>
          </a:xfrm>
          <a:solidFill>
            <a:schemeClr val="accent4">
              <a:lumMod val="75000"/>
            </a:schemeClr>
          </a:solidFill>
        </p:grpSpPr>
        <p:sp>
          <p:nvSpPr>
            <p:cNvPr id="59" name="Rectangle 58"/>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Future Outlook / Challenges</a:t>
              </a:r>
              <a:endParaRPr lang="en-US" sz="2400" b="1" dirty="0">
                <a:latin typeface="Cambria" pitchFamily="18" charset="0"/>
              </a:endParaRPr>
            </a:p>
          </p:txBody>
        </p:sp>
        <p:sp>
          <p:nvSpPr>
            <p:cNvPr id="60" name="Right Triangle 59"/>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grpSp>
        <p:nvGrpSpPr>
          <p:cNvPr id="61" name="Group 60"/>
          <p:cNvGrpSpPr/>
          <p:nvPr/>
        </p:nvGrpSpPr>
        <p:grpSpPr>
          <a:xfrm>
            <a:off x="3505200" y="5486400"/>
            <a:ext cx="4648200" cy="539242"/>
            <a:chOff x="0" y="0"/>
            <a:chExt cx="4905034" cy="487112"/>
          </a:xfrm>
          <a:solidFill>
            <a:schemeClr val="accent1">
              <a:lumMod val="50000"/>
            </a:schemeClr>
          </a:solidFill>
        </p:grpSpPr>
        <p:sp>
          <p:nvSpPr>
            <p:cNvPr id="62" name="Rectangle 61"/>
            <p:cNvSpPr/>
            <p:nvPr/>
          </p:nvSpPr>
          <p:spPr>
            <a:xfrm>
              <a:off x="485434" y="1337"/>
              <a:ext cx="4419600" cy="485775"/>
            </a:xfrm>
            <a:prstGeom prst="rect">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Question/Answer Session</a:t>
              </a:r>
              <a:endParaRPr lang="en-US" sz="2400" b="1" dirty="0">
                <a:latin typeface="Cambria" pitchFamily="18" charset="0"/>
              </a:endParaRPr>
            </a:p>
          </p:txBody>
        </p:sp>
        <p:sp>
          <p:nvSpPr>
            <p:cNvPr id="63" name="Right Triangle 62"/>
            <p:cNvSpPr/>
            <p:nvPr/>
          </p:nvSpPr>
          <p:spPr>
            <a:xfrm rot="10800000">
              <a:off x="0" y="0"/>
              <a:ext cx="476250" cy="485775"/>
            </a:xfrm>
            <a:prstGeom prst="rtTriangle">
              <a:avLst/>
            </a:prstGeom>
            <a:grpFill/>
            <a:ln>
              <a:solidFill>
                <a:schemeClr val="bg1"/>
              </a:solidFill>
            </a:ln>
          </p:spPr>
          <p:style>
            <a:lnRef idx="1">
              <a:schemeClr val="accent4"/>
            </a:lnRef>
            <a:fillRef idx="3">
              <a:schemeClr val="accent4"/>
            </a:fillRef>
            <a:effectRef idx="2">
              <a:schemeClr val="accent4"/>
            </a:effectRef>
            <a:fontRef idx="minor">
              <a:schemeClr val="lt1"/>
            </a:fontRef>
          </p:style>
          <p:txBody>
            <a:bodyPr vert="horz" wrap="square" rtlCol="0" anchor="ctr">
              <a:normAutofit fontScale="25000" lnSpcReduction="2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p>
          </p:txBody>
        </p:sp>
      </p:grpSp>
      <p:sp>
        <p:nvSpPr>
          <p:cNvPr id="65" name="TextBox 64"/>
          <p:cNvSpPr txBox="1"/>
          <p:nvPr/>
        </p:nvSpPr>
        <p:spPr>
          <a:xfrm>
            <a:off x="1447800" y="1905000"/>
            <a:ext cx="304800" cy="369332"/>
          </a:xfrm>
          <a:prstGeom prst="rect">
            <a:avLst/>
          </a:prstGeom>
          <a:noFill/>
        </p:spPr>
        <p:txBody>
          <a:bodyPr wrap="square" rtlCol="0">
            <a:spAutoFit/>
          </a:bodyPr>
          <a:lstStyle/>
          <a:p>
            <a:endParaRPr lang="en-US" dirty="0"/>
          </a:p>
        </p:txBody>
      </p:sp>
      <p:sp>
        <p:nvSpPr>
          <p:cNvPr id="66" name="TextBox 65"/>
          <p:cNvSpPr txBox="1"/>
          <p:nvPr/>
        </p:nvSpPr>
        <p:spPr>
          <a:xfrm>
            <a:off x="1981200" y="2819400"/>
            <a:ext cx="304800" cy="369332"/>
          </a:xfrm>
          <a:prstGeom prst="rect">
            <a:avLst/>
          </a:prstGeom>
          <a:noFill/>
        </p:spPr>
        <p:txBody>
          <a:bodyPr wrap="square" rtlCol="0">
            <a:spAutoFit/>
          </a:bodyPr>
          <a:lstStyle/>
          <a:p>
            <a:endParaRPr lang="en-US" dirty="0"/>
          </a:p>
        </p:txBody>
      </p:sp>
      <p:sp>
        <p:nvSpPr>
          <p:cNvPr id="67" name="TextBox 66"/>
          <p:cNvSpPr txBox="1"/>
          <p:nvPr/>
        </p:nvSpPr>
        <p:spPr>
          <a:xfrm>
            <a:off x="1447800" y="1905000"/>
            <a:ext cx="304800" cy="369332"/>
          </a:xfrm>
          <a:prstGeom prst="rect">
            <a:avLst/>
          </a:prstGeom>
          <a:noFill/>
        </p:spPr>
        <p:txBody>
          <a:bodyPr wrap="square" rtlCol="0">
            <a:spAutoFit/>
          </a:bodyPr>
          <a:lstStyle/>
          <a:p>
            <a:endParaRPr lang="en-US" dirty="0"/>
          </a:p>
        </p:txBody>
      </p:sp>
      <p:sp>
        <p:nvSpPr>
          <p:cNvPr id="72" name="TextBox 71"/>
          <p:cNvSpPr txBox="1"/>
          <p:nvPr/>
        </p:nvSpPr>
        <p:spPr>
          <a:xfrm>
            <a:off x="1524000" y="1828800"/>
            <a:ext cx="304800" cy="369332"/>
          </a:xfrm>
          <a:prstGeom prst="rect">
            <a:avLst/>
          </a:prstGeom>
          <a:noFill/>
        </p:spPr>
        <p:txBody>
          <a:bodyPr wrap="square" rtlCol="0">
            <a:spAutoFit/>
          </a:bodyPr>
          <a:lstStyle/>
          <a:p>
            <a:r>
              <a:rPr lang="en-US" b="1" dirty="0" smtClean="0">
                <a:latin typeface="Cambria" pitchFamily="18" charset="0"/>
              </a:rPr>
              <a:t>1</a:t>
            </a:r>
            <a:endParaRPr lang="en-US" b="1" dirty="0">
              <a:latin typeface="Cambria" pitchFamily="18" charset="0"/>
            </a:endParaRPr>
          </a:p>
        </p:txBody>
      </p:sp>
      <p:sp>
        <p:nvSpPr>
          <p:cNvPr id="73" name="TextBox 72"/>
          <p:cNvSpPr txBox="1"/>
          <p:nvPr/>
        </p:nvSpPr>
        <p:spPr>
          <a:xfrm>
            <a:off x="2057400" y="2743200"/>
            <a:ext cx="304800" cy="369332"/>
          </a:xfrm>
          <a:prstGeom prst="rect">
            <a:avLst/>
          </a:prstGeom>
          <a:noFill/>
        </p:spPr>
        <p:txBody>
          <a:bodyPr wrap="square" rtlCol="0">
            <a:spAutoFit/>
          </a:bodyPr>
          <a:lstStyle/>
          <a:p>
            <a:r>
              <a:rPr lang="en-US" b="1" dirty="0" smtClean="0">
                <a:latin typeface="Cambria" pitchFamily="18" charset="0"/>
              </a:rPr>
              <a:t>2</a:t>
            </a:r>
          </a:p>
        </p:txBody>
      </p:sp>
      <p:sp>
        <p:nvSpPr>
          <p:cNvPr id="74" name="TextBox 73"/>
          <p:cNvSpPr txBox="1"/>
          <p:nvPr/>
        </p:nvSpPr>
        <p:spPr>
          <a:xfrm>
            <a:off x="2971800" y="4724400"/>
            <a:ext cx="304800" cy="369332"/>
          </a:xfrm>
          <a:prstGeom prst="rect">
            <a:avLst/>
          </a:prstGeom>
          <a:noFill/>
        </p:spPr>
        <p:txBody>
          <a:bodyPr wrap="square" rtlCol="0">
            <a:spAutoFit/>
          </a:bodyPr>
          <a:lstStyle/>
          <a:p>
            <a:r>
              <a:rPr lang="en-US" b="1" dirty="0">
                <a:latin typeface="Cambria" pitchFamily="18" charset="0"/>
              </a:rPr>
              <a:t>4</a:t>
            </a:r>
          </a:p>
        </p:txBody>
      </p:sp>
      <p:sp>
        <p:nvSpPr>
          <p:cNvPr id="75" name="TextBox 74"/>
          <p:cNvSpPr txBox="1"/>
          <p:nvPr/>
        </p:nvSpPr>
        <p:spPr>
          <a:xfrm>
            <a:off x="3429000" y="5638800"/>
            <a:ext cx="304800" cy="369332"/>
          </a:xfrm>
          <a:prstGeom prst="rect">
            <a:avLst/>
          </a:prstGeom>
          <a:noFill/>
        </p:spPr>
        <p:txBody>
          <a:bodyPr wrap="square" rtlCol="0">
            <a:spAutoFit/>
          </a:bodyPr>
          <a:lstStyle/>
          <a:p>
            <a:r>
              <a:rPr lang="en-US" b="1" dirty="0">
                <a:latin typeface="Cambria" pitchFamily="18" charset="0"/>
              </a:rPr>
              <a:t>5</a:t>
            </a:r>
          </a:p>
        </p:txBody>
      </p:sp>
      <p:sp>
        <p:nvSpPr>
          <p:cNvPr id="76" name="TextBox 75"/>
          <p:cNvSpPr txBox="1"/>
          <p:nvPr/>
        </p:nvSpPr>
        <p:spPr>
          <a:xfrm>
            <a:off x="2514600" y="3733800"/>
            <a:ext cx="304800" cy="369332"/>
          </a:xfrm>
          <a:prstGeom prst="rect">
            <a:avLst/>
          </a:prstGeom>
          <a:noFill/>
        </p:spPr>
        <p:txBody>
          <a:bodyPr wrap="square" rtlCol="0">
            <a:spAutoFit/>
          </a:bodyPr>
          <a:lstStyle/>
          <a:p>
            <a:r>
              <a:rPr lang="en-US" b="1" dirty="0">
                <a:latin typeface="Cambria" pitchFamily="18" charset="0"/>
              </a:rPr>
              <a:t>3</a:t>
            </a:r>
            <a:endParaRPr lang="en-US" b="1" dirty="0" smtClean="0">
              <a:latin typeface="Cambria" pitchFamily="18" charset="0"/>
            </a:endParaRPr>
          </a:p>
        </p:txBody>
      </p:sp>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066800"/>
            <a:ext cx="8153400" cy="5181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Incorporated on January 31, 1988 </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Registered Office</a:t>
            </a:r>
            <a:r>
              <a:rPr lang="en-US" sz="2200" b="1" dirty="0" smtClean="0">
                <a:solidFill>
                  <a:schemeClr val="bg1">
                    <a:lumMod val="75000"/>
                    <a:lumOff val="25000"/>
                  </a:schemeClr>
                </a:solidFill>
                <a:latin typeface="Cambria" pitchFamily="18" charset="0"/>
              </a:rPr>
              <a:t>: 7/1, E-3, Main Boulevard, Gulberg III, Lahore</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Mill: 49-Km, Multan Road, </a:t>
            </a:r>
            <a:r>
              <a:rPr lang="en-US" sz="2200" dirty="0" err="1" smtClean="0">
                <a:solidFill>
                  <a:schemeClr val="bg1">
                    <a:lumMod val="75000"/>
                    <a:lumOff val="25000"/>
                  </a:schemeClr>
                </a:solidFill>
                <a:latin typeface="Cambria" pitchFamily="18" charset="0"/>
              </a:rPr>
              <a:t>Bhai</a:t>
            </a:r>
            <a:r>
              <a:rPr lang="en-US" sz="2200" dirty="0" smtClean="0">
                <a:solidFill>
                  <a:schemeClr val="bg1">
                    <a:lumMod val="75000"/>
                    <a:lumOff val="25000"/>
                  </a:schemeClr>
                </a:solidFill>
                <a:latin typeface="Cambria" pitchFamily="18" charset="0"/>
              </a:rPr>
              <a:t> </a:t>
            </a:r>
            <a:r>
              <a:rPr lang="en-US" sz="2200" dirty="0" err="1" smtClean="0">
                <a:solidFill>
                  <a:schemeClr val="bg1">
                    <a:lumMod val="75000"/>
                    <a:lumOff val="25000"/>
                  </a:schemeClr>
                </a:solidFill>
                <a:latin typeface="Cambria" pitchFamily="18" charset="0"/>
              </a:rPr>
              <a:t>Phero</a:t>
            </a:r>
            <a:endParaRPr lang="en-US" sz="2200" dirty="0" smtClean="0">
              <a:solidFill>
                <a:schemeClr val="bg1">
                  <a:lumMod val="75000"/>
                  <a:lumOff val="25000"/>
                </a:schemeClr>
              </a:solidFill>
              <a:latin typeface="Cambria" pitchFamily="18" charset="0"/>
            </a:endParaRP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Listed on Pakistan Stock Exchange on 1988</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Company Symbol</a:t>
            </a:r>
            <a:r>
              <a:rPr lang="en-US" sz="2200" b="1" dirty="0" smtClean="0">
                <a:solidFill>
                  <a:schemeClr val="bg1">
                    <a:lumMod val="75000"/>
                    <a:lumOff val="25000"/>
                  </a:schemeClr>
                </a:solidFill>
                <a:latin typeface="Cambria" pitchFamily="18" charset="0"/>
              </a:rPr>
              <a:t>: </a:t>
            </a:r>
            <a:r>
              <a:rPr lang="en-US" sz="2200" b="1" i="1" u="sng" dirty="0" smtClean="0">
                <a:solidFill>
                  <a:schemeClr val="bg1">
                    <a:lumMod val="75000"/>
                    <a:lumOff val="25000"/>
                  </a:schemeClr>
                </a:solidFill>
                <a:latin typeface="Cambria" pitchFamily="18" charset="0"/>
              </a:rPr>
              <a:t>CWSM</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Member of All Pakistan Textile Mills Association and Lahore Chamber of Commerce</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Auditors</a:t>
            </a:r>
            <a:r>
              <a:rPr lang="en-US" sz="2200" b="1" dirty="0" smtClean="0">
                <a:solidFill>
                  <a:schemeClr val="bg1">
                    <a:lumMod val="75000"/>
                    <a:lumOff val="25000"/>
                  </a:schemeClr>
                </a:solidFill>
                <a:latin typeface="Cambria" pitchFamily="18" charset="0"/>
              </a:rPr>
              <a:t> : </a:t>
            </a:r>
            <a:r>
              <a:rPr lang="en-US" sz="2200" b="1" u="sng" dirty="0" smtClean="0">
                <a:solidFill>
                  <a:schemeClr val="bg1">
                    <a:lumMod val="75000"/>
                    <a:lumOff val="25000"/>
                  </a:schemeClr>
                </a:solidFill>
                <a:latin typeface="Cambria" pitchFamily="18" charset="0"/>
              </a:rPr>
              <a:t>M/s. Aslam Malik &amp; Company, Chartered Accountants</a:t>
            </a:r>
          </a:p>
          <a:p>
            <a:pPr>
              <a:buFont typeface="Arial" pitchFamily="34" charset="0"/>
              <a:buChar char="•"/>
            </a:pPr>
            <a:r>
              <a:rPr lang="en-US" sz="2200" b="1" dirty="0" smtClean="0">
                <a:solidFill>
                  <a:schemeClr val="bg1">
                    <a:lumMod val="75000"/>
                    <a:lumOff val="25000"/>
                  </a:schemeClr>
                </a:solidFill>
                <a:latin typeface="Cambria" pitchFamily="18" charset="0"/>
              </a:rPr>
              <a:t> </a:t>
            </a:r>
            <a:r>
              <a:rPr lang="en-US" sz="2200" dirty="0" smtClean="0">
                <a:solidFill>
                  <a:schemeClr val="bg1">
                    <a:lumMod val="75000"/>
                    <a:lumOff val="25000"/>
                  </a:schemeClr>
                </a:solidFill>
                <a:latin typeface="Cambria" pitchFamily="18" charset="0"/>
              </a:rPr>
              <a:t>Share Registrar</a:t>
            </a:r>
            <a:r>
              <a:rPr lang="en-US" sz="2200" b="1" dirty="0" smtClean="0">
                <a:solidFill>
                  <a:schemeClr val="bg1">
                    <a:lumMod val="75000"/>
                    <a:lumOff val="25000"/>
                  </a:schemeClr>
                </a:solidFill>
                <a:latin typeface="Cambria" pitchFamily="18" charset="0"/>
              </a:rPr>
              <a:t> : </a:t>
            </a:r>
            <a:r>
              <a:rPr lang="en-US" sz="2200" b="1" u="sng" dirty="0" smtClean="0">
                <a:solidFill>
                  <a:schemeClr val="bg1">
                    <a:lumMod val="75000"/>
                    <a:lumOff val="25000"/>
                  </a:schemeClr>
                </a:solidFill>
                <a:latin typeface="Cambria" pitchFamily="18" charset="0"/>
              </a:rPr>
              <a:t>M/s. Corplink (Pvt) Limited</a:t>
            </a:r>
          </a:p>
        </p:txBody>
      </p:sp>
      <p:sp>
        <p:nvSpPr>
          <p:cNvPr id="6" name="Rectangle 5"/>
          <p:cNvSpPr/>
          <p:nvPr/>
        </p:nvSpPr>
        <p:spPr>
          <a:xfrm>
            <a:off x="22098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lumMod val="75000"/>
                    <a:lumOff val="25000"/>
                  </a:schemeClr>
                </a:solidFill>
                <a:latin typeface="Cambria" pitchFamily="18" charset="0"/>
              </a:rPr>
              <a:t>Company Information</a:t>
            </a:r>
            <a:endParaRPr lang="en-US" sz="2000" b="1" dirty="0">
              <a:solidFill>
                <a:schemeClr val="bg1">
                  <a:lumMod val="75000"/>
                  <a:lumOff val="25000"/>
                </a:schemeClr>
              </a:solidFill>
              <a:latin typeface="Cambria"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5800" y="1143000"/>
            <a:ext cx="7467600" cy="4825434"/>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solidFill>
                  <a:schemeClr val="bg1">
                    <a:lumMod val="75000"/>
                    <a:lumOff val="25000"/>
                  </a:schemeClr>
                </a:solidFill>
                <a:latin typeface="Cambria" pitchFamily="18" charset="0"/>
              </a:rPr>
              <a:t>From last three decades, </a:t>
            </a:r>
            <a:r>
              <a:rPr lang="en-US" sz="2400" b="1" dirty="0" smtClean="0">
                <a:solidFill>
                  <a:schemeClr val="bg1">
                    <a:lumMod val="75000"/>
                    <a:lumOff val="25000"/>
                  </a:schemeClr>
                </a:solidFill>
                <a:latin typeface="Cambria" pitchFamily="18" charset="0"/>
              </a:rPr>
              <a:t>t</a:t>
            </a:r>
            <a:r>
              <a:rPr lang="en-US" sz="2400" b="1" dirty="0" smtClean="0">
                <a:solidFill>
                  <a:schemeClr val="bg1">
                    <a:lumMod val="75000"/>
                    <a:lumOff val="25000"/>
                  </a:schemeClr>
                </a:solidFill>
                <a:latin typeface="Cambria" pitchFamily="18" charset="0"/>
              </a:rPr>
              <a:t>he </a:t>
            </a:r>
            <a:r>
              <a:rPr lang="en-US" sz="2400" b="1" dirty="0" smtClean="0">
                <a:solidFill>
                  <a:schemeClr val="bg1">
                    <a:lumMod val="75000"/>
                    <a:lumOff val="25000"/>
                  </a:schemeClr>
                </a:solidFill>
                <a:latin typeface="Cambria" pitchFamily="18" charset="0"/>
              </a:rPr>
              <a:t>Company is involved in production and selling of variety of yarn </a:t>
            </a:r>
            <a:r>
              <a:rPr lang="en-US" sz="2400" b="1" dirty="0" smtClean="0">
                <a:solidFill>
                  <a:schemeClr val="bg1">
                    <a:lumMod val="75000"/>
                    <a:lumOff val="25000"/>
                  </a:schemeClr>
                </a:solidFill>
                <a:latin typeface="Cambria" pitchFamily="18" charset="0"/>
              </a:rPr>
              <a:t>products </a:t>
            </a:r>
            <a:r>
              <a:rPr lang="en-US" sz="2400" b="1" dirty="0" smtClean="0">
                <a:solidFill>
                  <a:schemeClr val="bg1">
                    <a:lumMod val="75000"/>
                    <a:lumOff val="25000"/>
                  </a:schemeClr>
                </a:solidFill>
                <a:latin typeface="Cambria" pitchFamily="18" charset="0"/>
              </a:rPr>
              <a:t>to its valued customers as following:</a:t>
            </a:r>
          </a:p>
          <a:p>
            <a:pPr algn="just"/>
            <a:endParaRPr lang="en-US" sz="2400" b="1" dirty="0" smtClean="0">
              <a:solidFill>
                <a:schemeClr val="bg1">
                  <a:lumMod val="75000"/>
                  <a:lumOff val="25000"/>
                </a:schemeClr>
              </a:solidFill>
              <a:latin typeface="Cambria" pitchFamily="18" charset="0"/>
            </a:endParaRPr>
          </a:p>
          <a:p>
            <a:pPr algn="just">
              <a:buFont typeface="Arial" pitchFamily="34" charset="0"/>
              <a:buChar char="•"/>
            </a:pPr>
            <a:r>
              <a:rPr lang="en-US" sz="2400" b="1" dirty="0" smtClean="0">
                <a:solidFill>
                  <a:schemeClr val="bg1">
                    <a:lumMod val="75000"/>
                    <a:lumOff val="25000"/>
                  </a:schemeClr>
                </a:solidFill>
                <a:latin typeface="Cambria" pitchFamily="18" charset="0"/>
              </a:rPr>
              <a:t> 20 PP</a:t>
            </a:r>
          </a:p>
          <a:p>
            <a:pPr algn="just">
              <a:buFont typeface="Arial" pitchFamily="34" charset="0"/>
              <a:buChar char="•"/>
            </a:pPr>
            <a:r>
              <a:rPr lang="en-US" sz="2400" b="1" dirty="0" smtClean="0">
                <a:solidFill>
                  <a:schemeClr val="bg1">
                    <a:lumMod val="75000"/>
                    <a:lumOff val="25000"/>
                  </a:schemeClr>
                </a:solidFill>
                <a:latin typeface="Cambria" pitchFamily="18" charset="0"/>
              </a:rPr>
              <a:t> 36 PP</a:t>
            </a:r>
          </a:p>
          <a:p>
            <a:pPr algn="just">
              <a:buFont typeface="Arial" pitchFamily="34" charset="0"/>
              <a:buChar char="•"/>
            </a:pPr>
            <a:r>
              <a:rPr lang="en-US" sz="2400" b="1" dirty="0" smtClean="0">
                <a:solidFill>
                  <a:schemeClr val="bg1">
                    <a:lumMod val="75000"/>
                    <a:lumOff val="25000"/>
                  </a:schemeClr>
                </a:solidFill>
                <a:latin typeface="Cambria" pitchFamily="18" charset="0"/>
              </a:rPr>
              <a:t> 24 PV</a:t>
            </a:r>
          </a:p>
          <a:p>
            <a:pPr algn="just">
              <a:buFont typeface="Arial" pitchFamily="34" charset="0"/>
              <a:buChar char="•"/>
            </a:pPr>
            <a:r>
              <a:rPr lang="en-US" sz="2400" b="1" dirty="0" smtClean="0">
                <a:solidFill>
                  <a:schemeClr val="bg1">
                    <a:lumMod val="75000"/>
                    <a:lumOff val="25000"/>
                  </a:schemeClr>
                </a:solidFill>
                <a:latin typeface="Cambria" pitchFamily="18" charset="0"/>
              </a:rPr>
              <a:t> 26 PV</a:t>
            </a:r>
          </a:p>
          <a:p>
            <a:pPr algn="just">
              <a:buFont typeface="Arial" pitchFamily="34" charset="0"/>
              <a:buChar char="•"/>
            </a:pPr>
            <a:r>
              <a:rPr lang="en-US" sz="2400" b="1" dirty="0" smtClean="0">
                <a:solidFill>
                  <a:schemeClr val="bg1">
                    <a:lumMod val="75000"/>
                    <a:lumOff val="25000"/>
                  </a:schemeClr>
                </a:solidFill>
                <a:latin typeface="Cambria" pitchFamily="18" charset="0"/>
              </a:rPr>
              <a:t> 36 PV</a:t>
            </a:r>
          </a:p>
          <a:p>
            <a:pPr algn="just">
              <a:buFont typeface="Arial" pitchFamily="34" charset="0"/>
              <a:buChar char="•"/>
            </a:pPr>
            <a:r>
              <a:rPr lang="en-US" sz="2400" b="1" dirty="0" smtClean="0">
                <a:solidFill>
                  <a:schemeClr val="bg1">
                    <a:lumMod val="75000"/>
                    <a:lumOff val="25000"/>
                  </a:schemeClr>
                </a:solidFill>
                <a:latin typeface="Cambria" pitchFamily="18" charset="0"/>
              </a:rPr>
              <a:t> 37 Viscose</a:t>
            </a:r>
          </a:p>
          <a:p>
            <a:pPr algn="just"/>
            <a:endParaRPr lang="en-US" sz="2400" b="1" dirty="0" smtClean="0">
              <a:solidFill>
                <a:schemeClr val="bg1">
                  <a:lumMod val="75000"/>
                  <a:lumOff val="25000"/>
                </a:schemeClr>
              </a:solidFill>
              <a:latin typeface="Cambria" pitchFamily="18" charset="0"/>
            </a:endParaRPr>
          </a:p>
        </p:txBody>
      </p:sp>
      <p:sp>
        <p:nvSpPr>
          <p:cNvPr id="5" name="Rectangle 4"/>
          <p:cNvSpPr/>
          <p:nvPr/>
        </p:nvSpPr>
        <p:spPr>
          <a:xfrm>
            <a:off x="2057400" y="0"/>
            <a:ext cx="4800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bg1"/>
                </a:solidFill>
                <a:latin typeface="Cambria" pitchFamily="18" charset="0"/>
              </a:rPr>
              <a:t>Company Information</a:t>
            </a:r>
            <a:endParaRPr lang="en-US" sz="2000" b="1" dirty="0">
              <a:solidFill>
                <a:schemeClr val="bg1"/>
              </a:solidFill>
              <a:latin typeface="Cambria" pitchFamily="18" charset="0"/>
            </a:endParaRPr>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668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9" name="Rectangle 8"/>
          <p:cNvSpPr/>
          <p:nvPr/>
        </p:nvSpPr>
        <p:spPr>
          <a:xfrm>
            <a:off x="685800" y="1219200"/>
            <a:ext cx="7467600" cy="5029200"/>
          </a:xfrm>
          <a:prstGeom prst="rect">
            <a:avLst/>
          </a:prstGeom>
          <a:ln/>
        </p:spPr>
        <p:style>
          <a:lnRef idx="0">
            <a:schemeClr val="accent1"/>
          </a:lnRef>
          <a:fillRef idx="3">
            <a:schemeClr val="accent1"/>
          </a:fillRef>
          <a:effectRef idx="3">
            <a:schemeClr val="accent1"/>
          </a:effectRef>
          <a:fontRef idx="minor">
            <a:schemeClr val="lt1"/>
          </a:fontRef>
        </p:style>
        <p:txBody>
          <a:bodyPr vert="horz" wrap="square" rtlCol="0" anchor="ctr">
            <a:normAutofit fontScale="85000"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en-US" sz="2400" b="1" dirty="0" smtClean="0">
                <a:solidFill>
                  <a:schemeClr val="bg1">
                    <a:lumMod val="75000"/>
                    <a:lumOff val="25000"/>
                  </a:schemeClr>
                </a:solidFill>
                <a:latin typeface="Cambria" pitchFamily="18" charset="0"/>
              </a:rPr>
              <a:t>Due to grueling economic </a:t>
            </a:r>
            <a:r>
              <a:rPr lang="en-US" sz="2400" b="1" dirty="0" smtClean="0">
                <a:solidFill>
                  <a:schemeClr val="bg1">
                    <a:lumMod val="75000"/>
                    <a:lumOff val="25000"/>
                  </a:schemeClr>
                </a:solidFill>
                <a:latin typeface="Cambria" pitchFamily="18" charset="0"/>
              </a:rPr>
              <a:t>conditions; </a:t>
            </a:r>
            <a:r>
              <a:rPr lang="en-US" sz="2400" b="1" dirty="0" smtClean="0">
                <a:solidFill>
                  <a:schemeClr val="bg1">
                    <a:lumMod val="75000"/>
                    <a:lumOff val="25000"/>
                  </a:schemeClr>
                </a:solidFill>
                <a:latin typeface="Cambria" pitchFamily="18" charset="0"/>
              </a:rPr>
              <a:t>last four, five years were quite hard for the Company’s operational performance. The management put their best efforts to stabilize operations of the Company because employment of hundreds of employees are linked with the continuity of operations.</a:t>
            </a:r>
          </a:p>
          <a:p>
            <a:pPr algn="just"/>
            <a:endParaRPr lang="en-US" sz="2400" b="1" dirty="0" smtClean="0">
              <a:solidFill>
                <a:schemeClr val="bg1">
                  <a:lumMod val="75000"/>
                  <a:lumOff val="25000"/>
                </a:schemeClr>
              </a:solidFill>
              <a:latin typeface="Cambria" pitchFamily="18" charset="0"/>
            </a:endParaRPr>
          </a:p>
          <a:p>
            <a:pPr algn="just"/>
            <a:r>
              <a:rPr lang="en-US" sz="2400" b="1" dirty="0" smtClean="0">
                <a:solidFill>
                  <a:schemeClr val="bg1">
                    <a:lumMod val="75000"/>
                    <a:lumOff val="25000"/>
                  </a:schemeClr>
                </a:solidFill>
                <a:latin typeface="Cambria" pitchFamily="18" charset="0"/>
              </a:rPr>
              <a:t>In this pretentious period, the directors proved to be the </a:t>
            </a:r>
            <a:r>
              <a:rPr lang="en-US" sz="2400" b="1" dirty="0" smtClean="0">
                <a:solidFill>
                  <a:schemeClr val="bg1">
                    <a:lumMod val="75000"/>
                    <a:lumOff val="25000"/>
                  </a:schemeClr>
                </a:solidFill>
                <a:latin typeface="Cambria" pitchFamily="18" charset="0"/>
              </a:rPr>
              <a:t>back </a:t>
            </a:r>
            <a:r>
              <a:rPr lang="en-US" sz="2400" b="1" dirty="0" smtClean="0">
                <a:solidFill>
                  <a:schemeClr val="bg1">
                    <a:lumMod val="75000"/>
                    <a:lumOff val="25000"/>
                  </a:schemeClr>
                </a:solidFill>
                <a:latin typeface="Cambria" pitchFamily="18" charset="0"/>
              </a:rPr>
              <a:t>bone of the Company, </a:t>
            </a:r>
            <a:r>
              <a:rPr lang="en-US" sz="2400" b="1" dirty="0" smtClean="0">
                <a:solidFill>
                  <a:schemeClr val="bg1">
                    <a:lumMod val="75000"/>
                    <a:lumOff val="25000"/>
                  </a:schemeClr>
                </a:solidFill>
                <a:latin typeface="Cambria" pitchFamily="18" charset="0"/>
              </a:rPr>
              <a:t>they </a:t>
            </a:r>
            <a:r>
              <a:rPr lang="en-US" sz="2400" b="1" dirty="0" smtClean="0">
                <a:solidFill>
                  <a:schemeClr val="bg1">
                    <a:lumMod val="75000"/>
                    <a:lumOff val="25000"/>
                  </a:schemeClr>
                </a:solidFill>
                <a:latin typeface="Cambria" pitchFamily="18" charset="0"/>
              </a:rPr>
              <a:t>provide their support in the shape of long term loan of Rs. 179 million in 2017 which assisted the management to cope-with liquidity crunch.</a:t>
            </a:r>
          </a:p>
          <a:p>
            <a:pPr algn="just"/>
            <a:endParaRPr lang="en-US" sz="2400" b="1" dirty="0" smtClean="0">
              <a:solidFill>
                <a:schemeClr val="bg1">
                  <a:lumMod val="75000"/>
                  <a:lumOff val="25000"/>
                </a:schemeClr>
              </a:solidFill>
              <a:latin typeface="Cambria" pitchFamily="18" charset="0"/>
            </a:endParaRPr>
          </a:p>
          <a:p>
            <a:pPr algn="just"/>
            <a:r>
              <a:rPr lang="en-US" sz="2400" b="1" dirty="0" smtClean="0">
                <a:solidFill>
                  <a:schemeClr val="bg1">
                    <a:lumMod val="75000"/>
                    <a:lumOff val="25000"/>
                  </a:schemeClr>
                </a:solidFill>
                <a:latin typeface="Cambria" pitchFamily="18" charset="0"/>
              </a:rPr>
              <a:t>After 2016, we could be able to cross the bench mark of Rs. 1 </a:t>
            </a:r>
            <a:r>
              <a:rPr lang="en-US" sz="2400" b="1" dirty="0" smtClean="0">
                <a:solidFill>
                  <a:schemeClr val="bg1">
                    <a:lumMod val="75000"/>
                    <a:lumOff val="25000"/>
                  </a:schemeClr>
                </a:solidFill>
                <a:latin typeface="Cambria" pitchFamily="18" charset="0"/>
              </a:rPr>
              <a:t>billion during the current year(2019), </a:t>
            </a:r>
            <a:r>
              <a:rPr lang="en-US" sz="2400" b="1" dirty="0" smtClean="0">
                <a:solidFill>
                  <a:schemeClr val="bg1">
                    <a:lumMod val="75000"/>
                    <a:lumOff val="25000"/>
                  </a:schemeClr>
                </a:solidFill>
                <a:latin typeface="Cambria" pitchFamily="18" charset="0"/>
              </a:rPr>
              <a:t>as set by the </a:t>
            </a:r>
            <a:r>
              <a:rPr lang="en-US" sz="2400" b="1" dirty="0" smtClean="0">
                <a:solidFill>
                  <a:schemeClr val="bg1">
                    <a:lumMod val="75000"/>
                    <a:lumOff val="25000"/>
                  </a:schemeClr>
                </a:solidFill>
                <a:latin typeface="Cambria" pitchFamily="18" charset="0"/>
              </a:rPr>
              <a:t>management; </a:t>
            </a:r>
            <a:r>
              <a:rPr lang="en-US" sz="2400" b="1" dirty="0" smtClean="0">
                <a:solidFill>
                  <a:schemeClr val="bg1">
                    <a:lumMod val="75000"/>
                    <a:lumOff val="25000"/>
                  </a:schemeClr>
                </a:solidFill>
                <a:latin typeface="Cambria" pitchFamily="18" charset="0"/>
              </a:rPr>
              <a:t>however due to sky high energy cost and input material prices, we could not be able to earn sufficient gross profit to meet our admin and finance cost. But management is hopeful that financial results will improve gradually in upcoming periods.</a:t>
            </a:r>
          </a:p>
        </p:txBody>
      </p:sp>
    </p:spTree>
  </p:cSld>
  <p:clrMapOvr>
    <a:masterClrMapping/>
  </p:clrMapOvr>
  <p:transition spd="slow">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371600" y="914400"/>
          <a:ext cx="6705600"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21336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Actual Production Per Annum </a:t>
            </a:r>
          </a:p>
        </p:txBody>
      </p:sp>
    </p:spTree>
  </p:cSld>
  <p:clrMapOvr>
    <a:masterClrMapping/>
  </p:clrMapOvr>
  <p:transition spd="slow">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sp>
        <p:nvSpPr>
          <p:cNvPr id="7" name="Rectangle 6"/>
          <p:cNvSpPr/>
          <p:nvPr/>
        </p:nvSpPr>
        <p:spPr>
          <a:xfrm>
            <a:off x="1828800" y="56388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Number of Employees</a:t>
            </a:r>
          </a:p>
        </p:txBody>
      </p:sp>
      <p:graphicFrame>
        <p:nvGraphicFramePr>
          <p:cNvPr id="6" name="Chart 5"/>
          <p:cNvGraphicFramePr/>
          <p:nvPr/>
        </p:nvGraphicFramePr>
        <p:xfrm>
          <a:off x="1295400" y="990600"/>
          <a:ext cx="6705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295400" y="304800"/>
            <a:ext cx="6705600" cy="537762"/>
          </a:xfrm>
          <a:prstGeom prst="rect">
            <a:avLst/>
          </a:prstGeom>
          <a:ln/>
        </p:spPr>
        <p:style>
          <a:lnRef idx="0">
            <a:schemeClr val="accent4"/>
          </a:lnRef>
          <a:fillRef idx="3">
            <a:schemeClr val="accent4"/>
          </a:fillRef>
          <a:effectRef idx="3">
            <a:schemeClr val="accent4"/>
          </a:effectRef>
          <a:fontRef idx="minor">
            <a:schemeClr val="lt1"/>
          </a:fontRef>
        </p:style>
        <p:txBody>
          <a:bodyPr vert="horz" wrap="square"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latin typeface="Cambria" pitchFamily="18" charset="0"/>
              </a:rPr>
              <a:t>Operational Performance</a:t>
            </a:r>
            <a:endParaRPr lang="en-US" sz="2400" b="1" dirty="0">
              <a:latin typeface="Cambria" pitchFamily="18" charset="0"/>
            </a:endParaRPr>
          </a:p>
        </p:txBody>
      </p:sp>
      <p:graphicFrame>
        <p:nvGraphicFramePr>
          <p:cNvPr id="5" name="Chart 4"/>
          <p:cNvGraphicFramePr/>
          <p:nvPr/>
        </p:nvGraphicFramePr>
        <p:xfrm>
          <a:off x="1295400" y="914400"/>
          <a:ext cx="67056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828800" y="5562600"/>
            <a:ext cx="5334000" cy="609600"/>
          </a:xfrm>
          <a:prstGeom prst="rect">
            <a:avLst/>
          </a:prstGeom>
        </p:spPr>
        <p:style>
          <a:lnRef idx="0">
            <a:schemeClr val="accent1"/>
          </a:lnRef>
          <a:fillRef idx="3">
            <a:schemeClr val="accent1"/>
          </a:fillRef>
          <a:effectRef idx="3">
            <a:schemeClr val="accent1"/>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smtClean="0">
                <a:solidFill>
                  <a:schemeClr val="bg1">
                    <a:lumMod val="95000"/>
                  </a:schemeClr>
                </a:solidFill>
                <a:latin typeface="Cambria" pitchFamily="18" charset="0"/>
                <a:cs typeface="Arial" pitchFamily="34" charset="0"/>
              </a:rPr>
              <a:t>Share Price Over the Years</a:t>
            </a: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19200" y="2438400"/>
            <a:ext cx="2194560" cy="822960"/>
            <a:chOff x="0" y="0"/>
            <a:chExt cx="2299608" cy="990600"/>
          </a:xfrm>
        </p:grpSpPr>
        <p:sp>
          <p:nvSpPr>
            <p:cNvPr id="20" name="Diagonal Stripe 1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1" name="Round Diagonal Corner Rectangle 2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1,073</a:t>
              </a:r>
              <a:endParaRPr lang="en-US" sz="2400" dirty="0"/>
            </a:p>
          </p:txBody>
        </p:sp>
        <p:sp>
          <p:nvSpPr>
            <p:cNvPr id="22" name="Round Diagonal Corner Rectangle 2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201</a:t>
              </a:r>
              <a:endParaRPr lang="en-US" sz="1800" b="1" i="0" u="none" strike="noStrike" dirty="0">
                <a:solidFill>
                  <a:schemeClr val="lt1"/>
                </a:solidFill>
                <a:latin typeface="+mn-lt"/>
                <a:ea typeface="+mn-ea"/>
                <a:cs typeface="+mn-cs"/>
              </a:endParaRPr>
            </a:p>
          </p:txBody>
        </p:sp>
      </p:grpSp>
      <p:grpSp>
        <p:nvGrpSpPr>
          <p:cNvPr id="23" name="Group 22"/>
          <p:cNvGrpSpPr/>
          <p:nvPr/>
        </p:nvGrpSpPr>
        <p:grpSpPr>
          <a:xfrm>
            <a:off x="1143000" y="3810000"/>
            <a:ext cx="2194560" cy="822960"/>
            <a:chOff x="0" y="0"/>
            <a:chExt cx="2299608" cy="990600"/>
          </a:xfrm>
        </p:grpSpPr>
        <p:sp>
          <p:nvSpPr>
            <p:cNvPr id="24" name="Diagonal Stripe 2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5" name="Round Diagonal Corner Rectangle 2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(53)</a:t>
              </a:r>
              <a:endParaRPr lang="en-US" sz="2400" dirty="0"/>
            </a:p>
          </p:txBody>
        </p:sp>
        <p:sp>
          <p:nvSpPr>
            <p:cNvPr id="26" name="Round Diagonal Corner Rectangle 2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(93)</a:t>
              </a:r>
              <a:endParaRPr lang="en-US" sz="1800" b="1" i="0" u="none" strike="noStrike" dirty="0">
                <a:solidFill>
                  <a:schemeClr val="lt1"/>
                </a:solidFill>
                <a:latin typeface="+mn-lt"/>
                <a:ea typeface="+mn-ea"/>
                <a:cs typeface="+mn-cs"/>
              </a:endParaRPr>
            </a:p>
          </p:txBody>
        </p:sp>
      </p:grpSp>
      <p:grpSp>
        <p:nvGrpSpPr>
          <p:cNvPr id="27" name="Group 26"/>
          <p:cNvGrpSpPr/>
          <p:nvPr/>
        </p:nvGrpSpPr>
        <p:grpSpPr>
          <a:xfrm>
            <a:off x="1143000" y="5029200"/>
            <a:ext cx="2194560" cy="822960"/>
            <a:chOff x="0" y="0"/>
            <a:chExt cx="2299608" cy="990600"/>
          </a:xfrm>
        </p:grpSpPr>
        <p:sp>
          <p:nvSpPr>
            <p:cNvPr id="28" name="Diagonal Stripe 27"/>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29" name="Round Diagonal Corner Rectangle 28"/>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48</a:t>
              </a:r>
              <a:endParaRPr lang="en-US" sz="2400" dirty="0"/>
            </a:p>
          </p:txBody>
        </p:sp>
        <p:sp>
          <p:nvSpPr>
            <p:cNvPr id="30" name="Round Diagonal Corner Rectangle 29"/>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101</a:t>
              </a:r>
              <a:endParaRPr lang="en-US" sz="1800" b="1" i="0" u="none" strike="noStrike" dirty="0">
                <a:solidFill>
                  <a:schemeClr val="lt1"/>
                </a:solidFill>
                <a:latin typeface="+mn-lt"/>
                <a:ea typeface="+mn-ea"/>
                <a:cs typeface="+mn-cs"/>
              </a:endParaRPr>
            </a:p>
          </p:txBody>
        </p:sp>
      </p:grpSp>
      <p:grpSp>
        <p:nvGrpSpPr>
          <p:cNvPr id="35" name="Group 34"/>
          <p:cNvGrpSpPr/>
          <p:nvPr/>
        </p:nvGrpSpPr>
        <p:grpSpPr>
          <a:xfrm>
            <a:off x="5257800" y="2286000"/>
            <a:ext cx="2194560" cy="822960"/>
            <a:chOff x="0" y="0"/>
            <a:chExt cx="2299608" cy="990600"/>
          </a:xfrm>
        </p:grpSpPr>
        <p:sp>
          <p:nvSpPr>
            <p:cNvPr id="36" name="Diagonal Stripe 35"/>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37" name="Round Diagonal Corner Rectangle 36"/>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(37)</a:t>
              </a:r>
              <a:endParaRPr lang="en-US" sz="2400" dirty="0"/>
            </a:p>
          </p:txBody>
        </p:sp>
        <p:sp>
          <p:nvSpPr>
            <p:cNvPr id="38" name="Round Diagonal Corner Rectangle 37"/>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(64)</a:t>
              </a:r>
              <a:endParaRPr lang="en-US" sz="1800" b="1" i="0" u="none" strike="noStrike" dirty="0">
                <a:solidFill>
                  <a:schemeClr val="lt1"/>
                </a:solidFill>
                <a:latin typeface="+mn-lt"/>
                <a:ea typeface="+mn-ea"/>
                <a:cs typeface="+mn-cs"/>
              </a:endParaRPr>
            </a:p>
          </p:txBody>
        </p:sp>
      </p:grpSp>
      <p:grpSp>
        <p:nvGrpSpPr>
          <p:cNvPr id="39" name="Group 38"/>
          <p:cNvGrpSpPr/>
          <p:nvPr/>
        </p:nvGrpSpPr>
        <p:grpSpPr>
          <a:xfrm>
            <a:off x="5410200" y="3657600"/>
            <a:ext cx="2194560" cy="822960"/>
            <a:chOff x="0" y="0"/>
            <a:chExt cx="2299608" cy="990600"/>
          </a:xfrm>
        </p:grpSpPr>
        <p:sp>
          <p:nvSpPr>
            <p:cNvPr id="40" name="Diagonal Stripe 39"/>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1" name="Round Diagonal Corner Rectangle 40"/>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(0.53)</a:t>
              </a:r>
              <a:endParaRPr lang="en-US" sz="1200" b="1" i="0" u="none" strike="noStrike" dirty="0" smtClean="0">
                <a:solidFill>
                  <a:schemeClr val="lt1"/>
                </a:solidFill>
                <a:latin typeface="+mn-lt"/>
                <a:ea typeface="+mn-ea"/>
                <a:cs typeface="+mn-cs"/>
              </a:endParaRPr>
            </a:p>
          </p:txBody>
        </p:sp>
        <p:sp>
          <p:nvSpPr>
            <p:cNvPr id="42" name="Round Diagonal Corner Rectangle 41"/>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i="0" u="none" strike="noStrike" dirty="0" smtClean="0">
                  <a:solidFill>
                    <a:schemeClr val="lt1"/>
                  </a:solidFill>
                  <a:latin typeface="+mn-lt"/>
                  <a:ea typeface="+mn-ea"/>
                  <a:cs typeface="+mn-cs"/>
                </a:rPr>
                <a:t>(</a:t>
              </a:r>
              <a:r>
                <a:rPr lang="en-US" sz="1800" b="1" dirty="0" smtClean="0"/>
                <a:t>2.33)</a:t>
              </a:r>
              <a:endParaRPr lang="en-US" sz="1800" b="1" i="0" u="none" strike="noStrike" dirty="0">
                <a:solidFill>
                  <a:schemeClr val="lt1"/>
                </a:solidFill>
                <a:latin typeface="+mn-lt"/>
                <a:ea typeface="+mn-ea"/>
                <a:cs typeface="+mn-cs"/>
              </a:endParaRPr>
            </a:p>
          </p:txBody>
        </p:sp>
      </p:grpSp>
      <p:grpSp>
        <p:nvGrpSpPr>
          <p:cNvPr id="43" name="Group 42"/>
          <p:cNvGrpSpPr/>
          <p:nvPr/>
        </p:nvGrpSpPr>
        <p:grpSpPr>
          <a:xfrm>
            <a:off x="5562600" y="5105400"/>
            <a:ext cx="2194560" cy="822960"/>
            <a:chOff x="0" y="0"/>
            <a:chExt cx="2299608" cy="990600"/>
          </a:xfrm>
        </p:grpSpPr>
        <p:sp>
          <p:nvSpPr>
            <p:cNvPr id="44" name="Diagonal Stripe 43"/>
            <p:cNvSpPr/>
            <p:nvPr/>
          </p:nvSpPr>
          <p:spPr>
            <a:xfrm>
              <a:off x="1032783" y="318593"/>
              <a:ext cx="355146" cy="370185"/>
            </a:xfrm>
            <a:prstGeom prst="diagStripe">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2400" dirty="0">
                <a:solidFill>
                  <a:schemeClr val="tx1"/>
                </a:solidFill>
              </a:endParaRPr>
            </a:p>
          </p:txBody>
        </p:sp>
        <p:sp>
          <p:nvSpPr>
            <p:cNvPr id="45" name="Round Diagonal Corner Rectangle 44"/>
            <p:cNvSpPr/>
            <p:nvPr/>
          </p:nvSpPr>
          <p:spPr>
            <a:xfrm>
              <a:off x="0" y="358576"/>
              <a:ext cx="1069522" cy="632024"/>
            </a:xfrm>
            <a:prstGeom prst="round2DiagRect">
              <a:avLst>
                <a:gd name="adj1" fmla="val 0"/>
                <a:gd name="adj2" fmla="val 4286"/>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800" b="1" dirty="0" smtClean="0"/>
                <a:t>(110)</a:t>
              </a:r>
              <a:endParaRPr lang="en-US" sz="2400" dirty="0"/>
            </a:p>
          </p:txBody>
        </p:sp>
        <p:sp>
          <p:nvSpPr>
            <p:cNvPr id="46" name="Round Diagonal Corner Rectangle 45"/>
            <p:cNvSpPr/>
            <p:nvPr/>
          </p:nvSpPr>
          <p:spPr>
            <a:xfrm>
              <a:off x="1227365" y="0"/>
              <a:ext cx="1072243" cy="683618"/>
            </a:xfrm>
            <a:prstGeom prst="round2DiagRect">
              <a:avLst>
                <a:gd name="adj1" fmla="val 0"/>
                <a:gd name="adj2" fmla="val 4286"/>
              </a:avLst>
            </a:prstGeom>
          </p:spPr>
          <p:style>
            <a:lnRef idx="0">
              <a:schemeClr val="accent6"/>
            </a:lnRef>
            <a:fillRef idx="3">
              <a:schemeClr val="accent6"/>
            </a:fillRef>
            <a:effectRef idx="3">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ctr" defTabSz="914400" eaLnBrk="1" fontAlgn="auto" latinLnBrk="0" hangingPunct="1">
                <a:lnSpc>
                  <a:spcPct val="100000"/>
                </a:lnSpc>
                <a:spcBef>
                  <a:spcPts val="0"/>
                </a:spcBef>
                <a:spcAft>
                  <a:spcPts val="0"/>
                </a:spcAft>
                <a:buClrTx/>
                <a:buSzTx/>
                <a:buFontTx/>
                <a:buNone/>
                <a:tabLst/>
                <a:defRPr/>
              </a:pPr>
              <a:r>
                <a:rPr lang="en-US" sz="1800" b="1" dirty="0" smtClean="0"/>
                <a:t>(92</a:t>
              </a:r>
              <a:r>
                <a:rPr lang="en-US" sz="1800" b="1" i="0" u="none" strike="noStrike" dirty="0" smtClean="0">
                  <a:solidFill>
                    <a:schemeClr val="lt1"/>
                  </a:solidFill>
                  <a:latin typeface="+mn-lt"/>
                  <a:ea typeface="+mn-ea"/>
                  <a:cs typeface="+mn-cs"/>
                </a:rPr>
                <a:t>)</a:t>
              </a:r>
              <a:endParaRPr lang="en-US" sz="1800" b="1" i="0" u="none" strike="noStrike" dirty="0">
                <a:solidFill>
                  <a:schemeClr val="lt1"/>
                </a:solidFill>
                <a:latin typeface="+mn-lt"/>
                <a:ea typeface="+mn-ea"/>
                <a:cs typeface="+mn-cs"/>
              </a:endParaRPr>
            </a:p>
          </p:txBody>
        </p:sp>
      </p:grpSp>
      <p:sp>
        <p:nvSpPr>
          <p:cNvPr id="48" name="Rectangle 47"/>
          <p:cNvSpPr/>
          <p:nvPr/>
        </p:nvSpPr>
        <p:spPr>
          <a:xfrm>
            <a:off x="1295400" y="241763"/>
            <a:ext cx="6248400" cy="748837"/>
          </a:xfrm>
          <a:prstGeom prst="rect">
            <a:avLst/>
          </a:prstGeom>
        </p:spPr>
        <p:style>
          <a:lnRef idx="0">
            <a:schemeClr val="accent4"/>
          </a:lnRef>
          <a:fillRef idx="3">
            <a:schemeClr val="accent4"/>
          </a:fillRef>
          <a:effectRef idx="3">
            <a:schemeClr val="accent4"/>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b="1" dirty="0" smtClean="0">
                <a:solidFill>
                  <a:schemeClr val="bg1">
                    <a:lumMod val="95000"/>
                  </a:schemeClr>
                </a:solidFill>
                <a:latin typeface="Cambria" pitchFamily="18" charset="0"/>
              </a:rPr>
              <a:t>CHAKWAL SPINNING MILLS </a:t>
            </a:r>
            <a:r>
              <a:rPr lang="en-US" sz="2000" b="1" baseline="0" dirty="0" smtClean="0">
                <a:solidFill>
                  <a:schemeClr val="bg1">
                    <a:lumMod val="95000"/>
                  </a:schemeClr>
                </a:solidFill>
                <a:latin typeface="Cambria" pitchFamily="18" charset="0"/>
              </a:rPr>
              <a:t>LIMITED : </a:t>
            </a:r>
            <a:r>
              <a:rPr lang="en-US" sz="2000" b="1" i="1" u="sng" baseline="0" dirty="0">
                <a:solidFill>
                  <a:schemeClr val="bg1">
                    <a:lumMod val="95000"/>
                  </a:schemeClr>
                </a:solidFill>
                <a:latin typeface="Cambria" pitchFamily="18" charset="0"/>
              </a:rPr>
              <a:t>2019 VS 2018 </a:t>
            </a:r>
            <a:endParaRPr lang="en-US" sz="2000" b="1" i="1" u="sng" dirty="0">
              <a:solidFill>
                <a:schemeClr val="bg1">
                  <a:lumMod val="95000"/>
                </a:schemeClr>
              </a:solidFill>
              <a:latin typeface="Cambria" pitchFamily="18" charset="0"/>
            </a:endParaRPr>
          </a:p>
        </p:txBody>
      </p:sp>
      <p:sp>
        <p:nvSpPr>
          <p:cNvPr id="51" name="TextBox 50"/>
          <p:cNvSpPr txBox="1"/>
          <p:nvPr/>
        </p:nvSpPr>
        <p:spPr>
          <a:xfrm>
            <a:off x="1066800" y="2209800"/>
            <a:ext cx="1371600" cy="461665"/>
          </a:xfrm>
          <a:prstGeom prst="rect">
            <a:avLst/>
          </a:prstGeom>
          <a:noFill/>
        </p:spPr>
        <p:txBody>
          <a:bodyPr wrap="square" rtlCol="0">
            <a:spAutoFit/>
          </a:bodyPr>
          <a:lstStyle/>
          <a:p>
            <a:r>
              <a:rPr lang="en-US" sz="1200" b="1" dirty="0" smtClean="0"/>
              <a:t>Sales Revenue</a:t>
            </a:r>
          </a:p>
          <a:p>
            <a:r>
              <a:rPr lang="en-US" sz="1200" dirty="0" smtClean="0"/>
              <a:t>(Rs in Million)</a:t>
            </a:r>
          </a:p>
        </p:txBody>
      </p:sp>
      <p:sp>
        <p:nvSpPr>
          <p:cNvPr id="52" name="TextBox 51"/>
          <p:cNvSpPr txBox="1"/>
          <p:nvPr/>
        </p:nvSpPr>
        <p:spPr>
          <a:xfrm>
            <a:off x="4964651" y="1825555"/>
            <a:ext cx="1817149" cy="461665"/>
          </a:xfrm>
          <a:prstGeom prst="rect">
            <a:avLst/>
          </a:prstGeom>
          <a:noFill/>
        </p:spPr>
        <p:txBody>
          <a:bodyPr wrap="square" rtlCol="0">
            <a:spAutoFit/>
          </a:bodyPr>
          <a:lstStyle/>
          <a:p>
            <a:r>
              <a:rPr lang="en-US" sz="1200" b="1" dirty="0" smtClean="0"/>
              <a:t>Operating Loss</a:t>
            </a:r>
          </a:p>
          <a:p>
            <a:r>
              <a:rPr lang="en-US" sz="1200" dirty="0" smtClean="0"/>
              <a:t>  (Rs in Million)</a:t>
            </a:r>
          </a:p>
        </p:txBody>
      </p:sp>
      <p:sp>
        <p:nvSpPr>
          <p:cNvPr id="53" name="TextBox 52"/>
          <p:cNvSpPr txBox="1"/>
          <p:nvPr/>
        </p:nvSpPr>
        <p:spPr>
          <a:xfrm>
            <a:off x="838200" y="3505200"/>
            <a:ext cx="1705528" cy="646331"/>
          </a:xfrm>
          <a:prstGeom prst="rect">
            <a:avLst/>
          </a:prstGeom>
          <a:noFill/>
        </p:spPr>
        <p:txBody>
          <a:bodyPr wrap="square" rtlCol="0">
            <a:spAutoFit/>
          </a:bodyPr>
          <a:lstStyle/>
          <a:p>
            <a:r>
              <a:rPr lang="en-US" sz="1200" b="1" dirty="0" smtClean="0"/>
              <a:t>Loss </a:t>
            </a:r>
          </a:p>
          <a:p>
            <a:r>
              <a:rPr lang="en-US" sz="1200" b="1" dirty="0" smtClean="0"/>
              <a:t>After Tax</a:t>
            </a:r>
          </a:p>
          <a:p>
            <a:r>
              <a:rPr lang="en-US" sz="1200" dirty="0" smtClean="0"/>
              <a:t> (Rs in Million)</a:t>
            </a:r>
          </a:p>
        </p:txBody>
      </p:sp>
      <p:sp>
        <p:nvSpPr>
          <p:cNvPr id="54" name="TextBox 53"/>
          <p:cNvSpPr txBox="1"/>
          <p:nvPr/>
        </p:nvSpPr>
        <p:spPr>
          <a:xfrm>
            <a:off x="5181600" y="3429000"/>
            <a:ext cx="1371600" cy="461665"/>
          </a:xfrm>
          <a:prstGeom prst="rect">
            <a:avLst/>
          </a:prstGeom>
          <a:noFill/>
        </p:spPr>
        <p:txBody>
          <a:bodyPr wrap="square" rtlCol="0">
            <a:spAutoFit/>
          </a:bodyPr>
          <a:lstStyle/>
          <a:p>
            <a:r>
              <a:rPr lang="en-US" sz="1200" b="1" dirty="0" smtClean="0"/>
              <a:t>  Loss per Share</a:t>
            </a:r>
          </a:p>
          <a:p>
            <a:r>
              <a:rPr lang="en-US" sz="1200" dirty="0" smtClean="0"/>
              <a:t>   (Rs/Share)</a:t>
            </a:r>
          </a:p>
        </p:txBody>
      </p:sp>
      <p:sp>
        <p:nvSpPr>
          <p:cNvPr id="56" name="TextBox 55"/>
          <p:cNvSpPr txBox="1"/>
          <p:nvPr/>
        </p:nvSpPr>
        <p:spPr>
          <a:xfrm>
            <a:off x="5181600" y="4876800"/>
            <a:ext cx="1600200" cy="461665"/>
          </a:xfrm>
          <a:prstGeom prst="rect">
            <a:avLst/>
          </a:prstGeom>
          <a:noFill/>
        </p:spPr>
        <p:txBody>
          <a:bodyPr wrap="square" rtlCol="0">
            <a:spAutoFit/>
          </a:bodyPr>
          <a:lstStyle/>
          <a:p>
            <a:r>
              <a:rPr lang="en-US" sz="1200" b="1" dirty="0" smtClean="0"/>
              <a:t>Return  on Equity </a:t>
            </a:r>
          </a:p>
          <a:p>
            <a:r>
              <a:rPr lang="en-US" sz="1200" dirty="0" smtClean="0"/>
              <a:t>            (%)</a:t>
            </a:r>
          </a:p>
        </p:txBody>
      </p:sp>
      <p:sp>
        <p:nvSpPr>
          <p:cNvPr id="57" name="TextBox 56"/>
          <p:cNvSpPr txBox="1"/>
          <p:nvPr/>
        </p:nvSpPr>
        <p:spPr>
          <a:xfrm>
            <a:off x="914400" y="4800600"/>
            <a:ext cx="1371600" cy="461665"/>
          </a:xfrm>
          <a:prstGeom prst="rect">
            <a:avLst/>
          </a:prstGeom>
          <a:noFill/>
        </p:spPr>
        <p:txBody>
          <a:bodyPr wrap="square" rtlCol="0">
            <a:spAutoFit/>
          </a:bodyPr>
          <a:lstStyle/>
          <a:p>
            <a:r>
              <a:rPr lang="en-US" sz="1200" b="1" dirty="0" smtClean="0"/>
              <a:t>      Equity</a:t>
            </a:r>
          </a:p>
          <a:p>
            <a:r>
              <a:rPr lang="en-US" sz="1200" b="1" dirty="0" smtClean="0"/>
              <a:t> </a:t>
            </a:r>
            <a:r>
              <a:rPr lang="en-US" sz="1200" dirty="0" smtClean="0"/>
              <a:t>(Rs in Million)</a:t>
            </a:r>
          </a:p>
        </p:txBody>
      </p:sp>
      <p:sp>
        <p:nvSpPr>
          <p:cNvPr id="60" name="Rectangle 59"/>
          <p:cNvSpPr/>
          <p:nvPr/>
        </p:nvSpPr>
        <p:spPr>
          <a:xfrm>
            <a:off x="533400" y="1371600"/>
            <a:ext cx="257175" cy="225878"/>
          </a:xfrm>
          <a:prstGeom prst="rect">
            <a:avLst/>
          </a:prstGeom>
        </p:spPr>
        <p:style>
          <a:lnRef idx="0">
            <a:schemeClr val="accent5"/>
          </a:lnRef>
          <a:fillRef idx="3">
            <a:schemeClr val="accent5"/>
          </a:fillRef>
          <a:effectRef idx="3">
            <a:schemeClr val="accent5"/>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
        <p:nvSpPr>
          <p:cNvPr id="61" name="TextBox 60"/>
          <p:cNvSpPr txBox="1"/>
          <p:nvPr/>
        </p:nvSpPr>
        <p:spPr>
          <a:xfrm>
            <a:off x="0" y="1752600"/>
            <a:ext cx="685800" cy="261610"/>
          </a:xfrm>
          <a:prstGeom prst="rect">
            <a:avLst/>
          </a:prstGeom>
          <a:noFill/>
        </p:spPr>
        <p:txBody>
          <a:bodyPr wrap="square" rtlCol="0">
            <a:spAutoFit/>
          </a:bodyPr>
          <a:lstStyle/>
          <a:p>
            <a:r>
              <a:rPr lang="en-US" sz="1100" b="1" dirty="0" smtClean="0"/>
              <a:t>2018</a:t>
            </a:r>
            <a:endParaRPr lang="en-US" sz="2800" b="1" dirty="0"/>
          </a:p>
        </p:txBody>
      </p:sp>
      <p:sp>
        <p:nvSpPr>
          <p:cNvPr id="62" name="TextBox 61"/>
          <p:cNvSpPr txBox="1"/>
          <p:nvPr/>
        </p:nvSpPr>
        <p:spPr>
          <a:xfrm>
            <a:off x="0" y="1338590"/>
            <a:ext cx="685800" cy="261610"/>
          </a:xfrm>
          <a:prstGeom prst="rect">
            <a:avLst/>
          </a:prstGeom>
          <a:noFill/>
        </p:spPr>
        <p:txBody>
          <a:bodyPr wrap="square" rtlCol="0">
            <a:spAutoFit/>
          </a:bodyPr>
          <a:lstStyle/>
          <a:p>
            <a:r>
              <a:rPr lang="en-US" sz="1100" b="1" dirty="0" smtClean="0"/>
              <a:t>2019</a:t>
            </a:r>
            <a:endParaRPr lang="en-US" sz="1050" b="1" dirty="0" smtClean="0"/>
          </a:p>
        </p:txBody>
      </p:sp>
      <p:sp>
        <p:nvSpPr>
          <p:cNvPr id="47" name="Rectangle 46"/>
          <p:cNvSpPr/>
          <p:nvPr/>
        </p:nvSpPr>
        <p:spPr>
          <a:xfrm>
            <a:off x="533400" y="1755322"/>
            <a:ext cx="257175" cy="225878"/>
          </a:xfrm>
          <a:prstGeom prst="rect">
            <a:avLst/>
          </a:prstGeom>
        </p:spPr>
        <p:style>
          <a:lnRef idx="1">
            <a:schemeClr val="accent6"/>
          </a:lnRef>
          <a:fillRef idx="3">
            <a:schemeClr val="accent6"/>
          </a:fillRef>
          <a:effectRef idx="2">
            <a:schemeClr val="accent6"/>
          </a:effectRef>
          <a:fontRef idx="minor">
            <a:schemeClr val="lt1"/>
          </a:fontRef>
        </p:style>
        <p:txBody>
          <a:bodyPr vert="horz" wrap="square" rtlCol="0" anchor="ctr">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ctr"/>
            <a:endParaRPr lang="en-US" sz="1100" b="1" i="0" u="none" strike="noStrike" dirty="0">
              <a:solidFill>
                <a:schemeClr val="lt1"/>
              </a:solidFill>
              <a:latin typeface="+mn-lt"/>
              <a:ea typeface="+mn-ea"/>
              <a:cs typeface="+mn-cs"/>
            </a:endParaRPr>
          </a:p>
        </p:txBody>
      </p:sp>
    </p:spTree>
  </p:cSld>
  <p:clrMapOvr>
    <a:masterClrMapping/>
  </p:clrMapOvr>
  <p:transition spd="slow">
    <p:check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1718</TotalTime>
  <Words>544</Words>
  <Application>Microsoft Office PowerPoint</Application>
  <PresentationFormat>On-screen Show (4:3)</PresentationFormat>
  <Paragraphs>97</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Metro</vt:lpstr>
      <vt:lpstr>Microsoft Office Excel 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Question &amp; Answer  Session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sharjeel-mazhar</dc:creator>
  <cp:lastModifiedBy>Muhammad Waqas</cp:lastModifiedBy>
  <cp:revision>206</cp:revision>
  <dcterms:created xsi:type="dcterms:W3CDTF">2019-05-29T05:55:42Z</dcterms:created>
  <dcterms:modified xsi:type="dcterms:W3CDTF">2019-12-30T12:59:03Z</dcterms:modified>
</cp:coreProperties>
</file>